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840" r:id="rId2"/>
  </p:sldMasterIdLst>
  <p:notesMasterIdLst>
    <p:notesMasterId r:id="rId19"/>
  </p:notesMasterIdLst>
  <p:sldIdLst>
    <p:sldId id="325" r:id="rId3"/>
    <p:sldId id="319" r:id="rId4"/>
    <p:sldId id="326" r:id="rId5"/>
    <p:sldId id="327" r:id="rId6"/>
    <p:sldId id="328" r:id="rId7"/>
    <p:sldId id="324" r:id="rId8"/>
    <p:sldId id="285" r:id="rId9"/>
    <p:sldId id="322" r:id="rId10"/>
    <p:sldId id="287" r:id="rId11"/>
    <p:sldId id="318" r:id="rId12"/>
    <p:sldId id="315" r:id="rId13"/>
    <p:sldId id="316" r:id="rId14"/>
    <p:sldId id="317" r:id="rId15"/>
    <p:sldId id="329" r:id="rId16"/>
    <p:sldId id="313" r:id="rId17"/>
    <p:sldId id="30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33CC"/>
    <a:srgbClr val="FF6600"/>
    <a:srgbClr val="FFFF00"/>
    <a:srgbClr val="FF0066"/>
    <a:srgbClr val="FFFFFF"/>
    <a:srgbClr val="0033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EEEDBA-92ED-425F-BBEC-0879566354FD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5B7C5E-11E2-4F1A-A2A7-C24BD845D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599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55C4D90-BDB7-4067-AADC-D41E62B677B0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ECCD5A-266F-4F55-BABE-D10B9DCD65F5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AAF6E2-32CD-4145-9E38-6B353E01C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F8F6-3764-49DE-A5B6-6AEC69E2E3F1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90ED-9705-41A7-AA8E-78897E714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338E-215A-4607-A9B0-C4DFEBBE224B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DB1E-D914-4225-9FDA-484104E75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99EE-3605-46A0-A193-3DA6923823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4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601E-CB05-4BCF-9D96-61A8670D31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35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AECB-7C22-44FA-96A8-0278689793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6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6CA0F-71ED-4ADC-BBA3-F148D5B1A6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25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77B6-49A9-4E53-B650-36045B741C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73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5D98-167C-40D1-B89F-F83523FC60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30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8AF38-8F4C-43A2-8C9B-656888651D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60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7D1B-982C-4355-9973-6528B1120C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03CA-7379-4B38-A988-255B7248E25D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AB2F-DE8D-4437-A2CB-99FCE07B1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2C88-8D4E-4CA6-A70F-42EF6F03C4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03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1423-4E06-4760-9519-DCB634B7B3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37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883D-6EA7-4A6D-A88B-650F0E6D1D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5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0A33-6EC9-4885-BD8B-CFC03E28C57B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751D-542C-42A3-996E-489A61D2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55BC-44B3-4EE0-92DC-944391BDEA76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A3B0-9CDE-4542-A0E5-1231D97E0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CCFE-5C31-4DEC-8106-E97D7C6C587C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2A5D-E65A-4B45-A60A-5231C3AFC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49EA-228F-481B-B42B-04B3852B4E5F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06ED-39FC-4E9B-9A69-2B1496555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2078-91A6-4DCA-8D4F-3AF62C5C8869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E766-02B0-4C29-AC8E-5BE765D12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550E-CA6F-4E8C-AF0D-7AC108559654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EE36-497F-4B61-AE32-F82BE3892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FE00F78-E3BB-43A0-8DB0-BB690CF9EB6C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0D0C-4B73-4EE4-9CE9-6B9C86EE6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B7C44D4-43BF-4107-A1B1-4F8507FFF075}" type="datetimeFigureOut">
              <a:rPr lang="en-US" altLang="en-US"/>
              <a:pPr>
                <a:defRPr/>
              </a:pPr>
              <a:t>3/10/2022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AD741AC-E822-41DE-9405-2B9AC040B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6" name="Picture 2" descr="Institut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7" y="0"/>
            <a:ext cx="9153237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9" r:id="rId2"/>
    <p:sldLayoutId id="2147483834" r:id="rId3"/>
    <p:sldLayoutId id="2147483835" r:id="rId4"/>
    <p:sldLayoutId id="2147483836" r:id="rId5"/>
    <p:sldLayoutId id="2147483837" r:id="rId6"/>
    <p:sldLayoutId id="2147483830" r:id="rId7"/>
    <p:sldLayoutId id="2147483838" r:id="rId8"/>
    <p:sldLayoutId id="2147483839" r:id="rId9"/>
    <p:sldLayoutId id="2147483831" r:id="rId10"/>
    <p:sldLayoutId id="2147483832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F6F7"/>
            </a:gs>
            <a:gs pos="3999">
              <a:srgbClr val="EBF6F7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C02EA6-B2E0-4312-AF3D-37EBFB5449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05814"/>
            <a:ext cx="7620836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Khung viền PowerPoint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PowerPoint đẹ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PowerPoint đẹp - Wiki MO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PowerPoint đẹp - Wiki MO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9975" y="914400"/>
            <a:ext cx="4416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smtClean="0">
                <a:solidFill>
                  <a:srgbClr val="002060"/>
                </a:solidFill>
              </a:rPr>
              <a:t>Trường Tiểu học Kiêu Kỵ</a:t>
            </a:r>
            <a:endParaRPr lang="en-US" altLang="en-US" sz="32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8574" y="1905000"/>
            <a:ext cx="4199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 TOÁN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3641" y="2888378"/>
            <a:ext cx="1511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Lớp 4</a:t>
            </a:r>
            <a:endParaRPr lang="en-US" sz="4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gray">
          <a:xfrm>
            <a:off x="744415" y="1143000"/>
            <a:ext cx="7543800" cy="1600200"/>
          </a:xfrm>
          <a:prstGeom prst="roundRect">
            <a:avLst>
              <a:gd name="adj" fmla="val 10889"/>
            </a:avLst>
          </a:prstGeom>
          <a:solidFill>
            <a:srgbClr val="FFFFFF"/>
          </a:soli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110365"/>
                </a:solidFill>
                <a:latin typeface="Times New Roman" pitchFamily="18" charset="0"/>
                <a:cs typeface="+mn-cs"/>
              </a:rPr>
              <a:t>           </a:t>
            </a:r>
            <a:r>
              <a:rPr lang="en-US" sz="40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THỰC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HÀNH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LUYỆN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TẬP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06243" y="2209800"/>
            <a:ext cx="7951957" cy="2024903"/>
            <a:chOff x="528" y="2352"/>
            <a:chExt cx="5040" cy="1824"/>
          </a:xfrm>
        </p:grpSpPr>
        <p:sp>
          <p:nvSpPr>
            <p:cNvPr id="49204" name="AutoShape 52"/>
            <p:cNvSpPr>
              <a:spLocks noChangeArrowheads="1"/>
            </p:cNvSpPr>
            <p:nvPr/>
          </p:nvSpPr>
          <p:spPr bwMode="gray">
            <a:xfrm>
              <a:off x="528" y="2352"/>
              <a:ext cx="5040" cy="1824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1A0597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800" b="1" u="sng" dirty="0">
                <a:solidFill>
                  <a:srgbClr val="CC33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9481" name="Text Box 57"/>
            <p:cNvSpPr txBox="1">
              <a:spLocks noChangeArrowheads="1"/>
            </p:cNvSpPr>
            <p:nvPr/>
          </p:nvSpPr>
          <p:spPr bwMode="auto">
            <a:xfrm>
              <a:off x="2352" y="3216"/>
              <a:ext cx="2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3200" b="1">
                  <a:solidFill>
                    <a:srgbClr val="990033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altLang="en-US" sz="3200" b="1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itchFamily="18" charset="2"/>
                </a:rPr>
                <a:t>   </a:t>
              </a:r>
            </a:p>
            <a:p>
              <a:pPr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398463" y="315684"/>
            <a:ext cx="8229600" cy="1643063"/>
            <a:chOff x="384" y="933"/>
            <a:chExt cx="5184" cy="1035"/>
          </a:xfrm>
        </p:grpSpPr>
        <p:sp>
          <p:nvSpPr>
            <p:cNvPr id="49159" name="AutoShape 7"/>
            <p:cNvSpPr>
              <a:spLocks noChangeArrowheads="1"/>
            </p:cNvSpPr>
            <p:nvPr/>
          </p:nvSpPr>
          <p:spPr bwMode="gray">
            <a:xfrm>
              <a:off x="384" y="960"/>
              <a:ext cx="5184" cy="1008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1A0597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          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Một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lớp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học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có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35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học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sinh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,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trong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đó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     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số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học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sinh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được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xếp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loại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khá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.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Tính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số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học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sinh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xếp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loại</a:t>
              </a:r>
              <a:endParaRPr lang="en-US" sz="2800" b="1" dirty="0">
                <a:solidFill>
                  <a:srgbClr val="110365"/>
                </a:solidFill>
                <a:latin typeface="Times New Roman" pitchFamily="18" charset="0"/>
                <a:cs typeface="+mn-cs"/>
              </a:endParaRP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khá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của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lớp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học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đó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.   </a:t>
              </a:r>
            </a:p>
          </p:txBody>
        </p:sp>
        <p:grpSp>
          <p:nvGrpSpPr>
            <p:cNvPr id="19470" name="Group 8"/>
            <p:cNvGrpSpPr>
              <a:grpSpLocks/>
            </p:cNvGrpSpPr>
            <p:nvPr/>
          </p:nvGrpSpPr>
          <p:grpSpPr bwMode="auto">
            <a:xfrm>
              <a:off x="4656" y="933"/>
              <a:ext cx="240" cy="555"/>
              <a:chOff x="1452" y="2160"/>
              <a:chExt cx="240" cy="555"/>
            </a:xfrm>
          </p:grpSpPr>
          <p:sp>
            <p:nvSpPr>
              <p:cNvPr id="19477" name="Text Box 9"/>
              <p:cNvSpPr txBox="1">
                <a:spLocks noChangeArrowheads="1"/>
              </p:cNvSpPr>
              <p:nvPr/>
            </p:nvSpPr>
            <p:spPr bwMode="auto">
              <a:xfrm>
                <a:off x="1452" y="2160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9478" name="Text Box 10"/>
              <p:cNvSpPr txBox="1">
                <a:spLocks noChangeArrowheads="1"/>
              </p:cNvSpPr>
              <p:nvPr/>
            </p:nvSpPr>
            <p:spPr bwMode="auto">
              <a:xfrm>
                <a:off x="1452" y="2388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9479" name="Line 11"/>
              <p:cNvSpPr>
                <a:spLocks noChangeShapeType="1"/>
              </p:cNvSpPr>
              <p:nvPr/>
            </p:nvSpPr>
            <p:spPr bwMode="auto">
              <a:xfrm>
                <a:off x="1500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1" name="Group 62"/>
            <p:cNvGrpSpPr>
              <a:grpSpLocks/>
            </p:cNvGrpSpPr>
            <p:nvPr/>
          </p:nvGrpSpPr>
          <p:grpSpPr bwMode="auto">
            <a:xfrm>
              <a:off x="528" y="1017"/>
              <a:ext cx="478" cy="410"/>
              <a:chOff x="288" y="2352"/>
              <a:chExt cx="478" cy="463"/>
            </a:xfrm>
          </p:grpSpPr>
          <p:grpSp>
            <p:nvGrpSpPr>
              <p:cNvPr id="19472" name="Group 63"/>
              <p:cNvGrpSpPr>
                <a:grpSpLocks/>
              </p:cNvGrpSpPr>
              <p:nvPr/>
            </p:nvGrpSpPr>
            <p:grpSpPr bwMode="auto">
              <a:xfrm>
                <a:off x="288" y="2352"/>
                <a:ext cx="478" cy="463"/>
                <a:chOff x="999" y="3120"/>
                <a:chExt cx="768" cy="1013"/>
              </a:xfrm>
            </p:grpSpPr>
            <p:sp>
              <p:nvSpPr>
                <p:cNvPr id="19474" name="AutoShape 64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49217" name="Freeform 65"/>
                <p:cNvSpPr>
                  <a:spLocks/>
                </p:cNvSpPr>
                <p:nvPr/>
              </p:nvSpPr>
              <p:spPr bwMode="gray">
                <a:xfrm>
                  <a:off x="1047" y="3167"/>
                  <a:ext cx="382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218" name="Text Box 66"/>
                <p:cNvSpPr txBox="1">
                  <a:spLocks noChangeArrowheads="1"/>
                </p:cNvSpPr>
                <p:nvPr/>
              </p:nvSpPr>
              <p:spPr bwMode="gray">
                <a:xfrm>
                  <a:off x="1280" y="3325"/>
                  <a:ext cx="186" cy="80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19473" name="Text Box 67"/>
              <p:cNvSpPr txBox="1">
                <a:spLocks noChangeArrowheads="1"/>
              </p:cNvSpPr>
              <p:nvPr/>
            </p:nvSpPr>
            <p:spPr bwMode="auto">
              <a:xfrm>
                <a:off x="406" y="2368"/>
                <a:ext cx="239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33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9659" y="2209800"/>
            <a:ext cx="7432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*Cách 1    </a:t>
            </a:r>
            <a:r>
              <a:rPr lang="en-US" altLang="en-US" sz="280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 giải </a:t>
            </a:r>
            <a:r>
              <a:rPr lang="en-US" altLang="en-US" sz="28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11983" y="4534935"/>
            <a:ext cx="8001000" cy="2045388"/>
            <a:chOff x="2352" y="2256"/>
            <a:chExt cx="8443" cy="1451"/>
          </a:xfrm>
        </p:grpSpPr>
        <p:sp>
          <p:nvSpPr>
            <p:cNvPr id="28" name="AutoShape 52"/>
            <p:cNvSpPr>
              <a:spLocks noChangeArrowheads="1"/>
            </p:cNvSpPr>
            <p:nvPr/>
          </p:nvSpPr>
          <p:spPr bwMode="gray">
            <a:xfrm>
              <a:off x="2352" y="2256"/>
              <a:ext cx="8443" cy="1451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1A0597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800" b="1" u="sng" dirty="0">
                <a:solidFill>
                  <a:srgbClr val="CC33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9468" name="Text Box 57"/>
            <p:cNvSpPr txBox="1">
              <a:spLocks noChangeArrowheads="1"/>
            </p:cNvSpPr>
            <p:nvPr/>
          </p:nvSpPr>
          <p:spPr bwMode="auto">
            <a:xfrm>
              <a:off x="2352" y="3216"/>
              <a:ext cx="2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3200" b="1">
                  <a:solidFill>
                    <a:srgbClr val="990033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altLang="en-US" sz="3200" b="1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itchFamily="18" charset="2"/>
                </a:rPr>
                <a:t>   </a:t>
              </a:r>
            </a:p>
            <a:p>
              <a:pPr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71500" y="4495800"/>
            <a:ext cx="7924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*Cách 2    </a:t>
            </a:r>
            <a:r>
              <a:rPr lang="en-US" altLang="en-US" sz="280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sz="2800" b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 giải :</a:t>
            </a:r>
          </a:p>
          <a:p>
            <a:pPr eaLnBrk="1" hangingPunct="1"/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altLang="en-US" sz="28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5958" y="3208799"/>
            <a:ext cx="371768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altLang="en-US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 21 (học sinh)</a:t>
            </a:r>
          </a:p>
        </p:txBody>
      </p:sp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3065006" y="3100956"/>
            <a:ext cx="319088" cy="852488"/>
            <a:chOff x="1017" y="2700"/>
            <a:chExt cx="201" cy="537"/>
          </a:xfrm>
        </p:grpSpPr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1017" y="270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1056" y="2976"/>
              <a:ext cx="144" cy="0"/>
            </a:xfrm>
            <a:prstGeom prst="line">
              <a:avLst/>
            </a:prstGeom>
            <a:noFill/>
            <a:ln w="12700">
              <a:solidFill>
                <a:srgbClr val="11036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026" y="294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33CC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897433" y="3734002"/>
            <a:ext cx="312457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Đáp số </a:t>
            </a: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21 học sinh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2691441"/>
            <a:ext cx="6529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 học sinh xếp loại khá của lớp học đó là : </a:t>
            </a: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1600200" y="5034409"/>
            <a:ext cx="6529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 học sinh xếp loại khá của lớp học đó là : </a:t>
            </a:r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2667000" y="5562600"/>
            <a:ext cx="3906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35 : 5 x 3 =  21 (học sinh)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97432" y="6057103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Đáp số </a:t>
            </a: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21 học sinh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93140" y="185633"/>
            <a:ext cx="7569352" cy="1600200"/>
            <a:chOff x="456" y="973"/>
            <a:chExt cx="4822" cy="1008"/>
          </a:xfrm>
        </p:grpSpPr>
        <p:sp>
          <p:nvSpPr>
            <p:cNvPr id="50190" name="AutoShape 14"/>
            <p:cNvSpPr>
              <a:spLocks noChangeArrowheads="1"/>
            </p:cNvSpPr>
            <p:nvPr/>
          </p:nvSpPr>
          <p:spPr bwMode="gray">
            <a:xfrm>
              <a:off x="456" y="973"/>
              <a:ext cx="4822" cy="1008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1A0597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800" b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           Một sân trường hình chữ nhật có chiều </a:t>
              </a:r>
              <a:endParaRPr lang="en-US" sz="2800" b="1" smtClean="0">
                <a:solidFill>
                  <a:srgbClr val="110365"/>
                </a:solidFill>
                <a:latin typeface="Times New Roman" pitchFamily="18" charset="0"/>
                <a:cs typeface="+mn-cs"/>
              </a:endParaRPr>
            </a:p>
            <a:p>
              <a:pPr eaLnBrk="1" hangingPunct="1">
                <a:defRPr/>
              </a:pPr>
              <a:r>
                <a:rPr lang="en-US" sz="2800" b="1" smtClean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dài 120m</a:t>
              </a:r>
              <a:r>
                <a:rPr lang="en-US" sz="2800" b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, chiều rộng bằng      chiều dài. Tính </a:t>
              </a:r>
              <a:endParaRPr lang="en-US" sz="2800" b="1" smtClean="0">
                <a:solidFill>
                  <a:srgbClr val="110365"/>
                </a:solidFill>
                <a:latin typeface="Times New Roman" pitchFamily="18" charset="0"/>
                <a:cs typeface="+mn-cs"/>
              </a:endParaRPr>
            </a:p>
            <a:p>
              <a:pPr eaLnBrk="1" hangingPunct="1">
                <a:defRPr/>
              </a:pPr>
              <a:r>
                <a:rPr lang="en-US" sz="2800" b="1" smtClean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chiều rộng của </a:t>
              </a:r>
              <a:r>
                <a:rPr lang="en-US" sz="2800" b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sân trường.</a:t>
              </a:r>
            </a:p>
          </p:txBody>
        </p:sp>
        <p:grpSp>
          <p:nvGrpSpPr>
            <p:cNvPr id="20491" name="Group 15"/>
            <p:cNvGrpSpPr>
              <a:grpSpLocks/>
            </p:cNvGrpSpPr>
            <p:nvPr/>
          </p:nvGrpSpPr>
          <p:grpSpPr bwMode="auto">
            <a:xfrm>
              <a:off x="3141" y="1197"/>
              <a:ext cx="252" cy="633"/>
              <a:chOff x="2181" y="1956"/>
              <a:chExt cx="252" cy="633"/>
            </a:xfrm>
          </p:grpSpPr>
          <p:sp>
            <p:nvSpPr>
              <p:cNvPr id="20498" name="Text Box 16"/>
              <p:cNvSpPr txBox="1">
                <a:spLocks noChangeArrowheads="1"/>
              </p:cNvSpPr>
              <p:nvPr/>
            </p:nvSpPr>
            <p:spPr bwMode="auto">
              <a:xfrm>
                <a:off x="2181" y="1956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20499" name="Text Box 17"/>
              <p:cNvSpPr txBox="1">
                <a:spLocks noChangeArrowheads="1"/>
              </p:cNvSpPr>
              <p:nvPr/>
            </p:nvSpPr>
            <p:spPr bwMode="auto">
              <a:xfrm>
                <a:off x="2193" y="2262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20500" name="Line 18"/>
              <p:cNvSpPr>
                <a:spLocks noChangeShapeType="1"/>
              </p:cNvSpPr>
              <p:nvPr/>
            </p:nvSpPr>
            <p:spPr bwMode="auto">
              <a:xfrm flipV="1">
                <a:off x="2193" y="2283"/>
                <a:ext cx="180" cy="1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2" name="Group 19"/>
            <p:cNvGrpSpPr>
              <a:grpSpLocks/>
            </p:cNvGrpSpPr>
            <p:nvPr/>
          </p:nvGrpSpPr>
          <p:grpSpPr bwMode="auto">
            <a:xfrm>
              <a:off x="567" y="973"/>
              <a:ext cx="478" cy="626"/>
              <a:chOff x="315" y="2108"/>
              <a:chExt cx="478" cy="707"/>
            </a:xfrm>
          </p:grpSpPr>
          <p:grpSp>
            <p:nvGrpSpPr>
              <p:cNvPr id="20493" name="Group 20"/>
              <p:cNvGrpSpPr>
                <a:grpSpLocks/>
              </p:cNvGrpSpPr>
              <p:nvPr/>
            </p:nvGrpSpPr>
            <p:grpSpPr bwMode="auto">
              <a:xfrm>
                <a:off x="315" y="2116"/>
                <a:ext cx="478" cy="699"/>
                <a:chOff x="1042" y="2604"/>
                <a:chExt cx="768" cy="1529"/>
              </a:xfrm>
            </p:grpSpPr>
            <p:sp>
              <p:nvSpPr>
                <p:cNvPr id="20495" name="AutoShape 21"/>
                <p:cNvSpPr>
                  <a:spLocks noChangeArrowheads="1"/>
                </p:cNvSpPr>
                <p:nvPr/>
              </p:nvSpPr>
              <p:spPr bwMode="gray">
                <a:xfrm>
                  <a:off x="1042" y="2604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50198" name="Freeform 22"/>
                <p:cNvSpPr>
                  <a:spLocks/>
                </p:cNvSpPr>
                <p:nvPr/>
              </p:nvSpPr>
              <p:spPr bwMode="gray">
                <a:xfrm>
                  <a:off x="1089" y="2720"/>
                  <a:ext cx="382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199" name="Text Box 23"/>
                <p:cNvSpPr txBox="1">
                  <a:spLocks noChangeArrowheads="1"/>
                </p:cNvSpPr>
                <p:nvPr/>
              </p:nvSpPr>
              <p:spPr bwMode="gray">
                <a:xfrm>
                  <a:off x="1280" y="3325"/>
                  <a:ext cx="186" cy="80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20494" name="Text Box 24"/>
              <p:cNvSpPr txBox="1">
                <a:spLocks noChangeArrowheads="1"/>
              </p:cNvSpPr>
              <p:nvPr/>
            </p:nvSpPr>
            <p:spPr bwMode="auto">
              <a:xfrm>
                <a:off x="434" y="2108"/>
                <a:ext cx="239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33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23892" y="2362200"/>
            <a:ext cx="770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Chiều rộng của sân trường là: 120 :5 x 6 = 144 (m)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064" y="3200400"/>
            <a:ext cx="327025" cy="3822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4863" y="2389240"/>
            <a:ext cx="327025" cy="4078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2063" y="4131769"/>
            <a:ext cx="327025" cy="3822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3140" y="3146905"/>
            <a:ext cx="41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>
                <a:solidFill>
                  <a:srgbClr val="FF0000"/>
                </a:solidFill>
              </a:rPr>
              <a:t>X</a:t>
            </a:r>
            <a:endParaRPr lang="en-US" sz="28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1295400" y="3048000"/>
                <a:ext cx="7707312" cy="721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vi-VN" sz="2400" b="1" smtClean="0">
                    <a:latin typeface="Times New Roman" pitchFamily="18" charset="0"/>
                    <a:cs typeface="Times New Roman" pitchFamily="18" charset="0"/>
                  </a:rPr>
                  <a:t>Chiều rộng của sân trường là: 120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× 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b="1" smtClean="0">
                    <a:latin typeface="Times New Roman" pitchFamily="18" charset="0"/>
                    <a:cs typeface="Times New Roman" pitchFamily="18" charset="0"/>
                  </a:rPr>
                  <a:t>= 1</a:t>
                </a:r>
                <a:r>
                  <a:rPr lang="en-US" sz="2400" b="1" smtClean="0">
                    <a:latin typeface="Times New Roman" pitchFamily="18" charset="0"/>
                    <a:cs typeface="Times New Roman" pitchFamily="18" charset="0"/>
                  </a:rPr>
                  <a:t>00</a:t>
                </a:r>
                <a:r>
                  <a:rPr lang="vi-VN" sz="2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b="1">
                    <a:latin typeface="Times New Roman" pitchFamily="18" charset="0"/>
                    <a:cs typeface="Times New Roman" pitchFamily="18" charset="0"/>
                  </a:rPr>
                  <a:t>(m)</a:t>
                </a:r>
                <a:endParaRPr 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048000"/>
                <a:ext cx="7707312" cy="721031"/>
              </a:xfrm>
              <a:prstGeom prst="rect">
                <a:avLst/>
              </a:prstGeom>
              <a:blipFill rotWithShape="1">
                <a:blip r:embed="rId3"/>
                <a:stretch>
                  <a:fillRect l="-1266" b="-33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360488" y="3962400"/>
                <a:ext cx="7707312" cy="721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vi-VN" sz="2400" b="1" smtClean="0">
                    <a:latin typeface="Times New Roman" pitchFamily="18" charset="0"/>
                    <a:cs typeface="Times New Roman" pitchFamily="18" charset="0"/>
                  </a:rPr>
                  <a:t>Chiều rộng của sân trường là: 120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× 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b="1" smtClean="0">
                    <a:latin typeface="Times New Roman" pitchFamily="18" charset="0"/>
                    <a:cs typeface="Times New Roman" pitchFamily="18" charset="0"/>
                  </a:rPr>
                  <a:t>= 1</a:t>
                </a:r>
                <a:r>
                  <a:rPr lang="en-US" sz="2400" b="1" smtClean="0">
                    <a:latin typeface="Times New Roman" pitchFamily="18" charset="0"/>
                    <a:cs typeface="Times New Roman" pitchFamily="18" charset="0"/>
                  </a:rPr>
                  <a:t>00</a:t>
                </a:r>
                <a:endParaRPr 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0488" y="3962400"/>
                <a:ext cx="7707312" cy="721031"/>
              </a:xfrm>
              <a:prstGeom prst="rect">
                <a:avLst/>
              </a:prstGeom>
              <a:blipFill rotWithShape="1">
                <a:blip r:embed="rId4"/>
                <a:stretch>
                  <a:fillRect l="-1186" b="-33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1041400" y="4876429"/>
            <a:ext cx="6248400" cy="1925854"/>
            <a:chOff x="1160" y="2643"/>
            <a:chExt cx="3936" cy="1467"/>
          </a:xfrm>
        </p:grpSpPr>
        <p:sp>
          <p:nvSpPr>
            <p:cNvPr id="24" name="AutoShape 7"/>
            <p:cNvSpPr>
              <a:spLocks noChangeArrowheads="1"/>
            </p:cNvSpPr>
            <p:nvPr/>
          </p:nvSpPr>
          <p:spPr bwMode="gray">
            <a:xfrm>
              <a:off x="1160" y="2643"/>
              <a:ext cx="3936" cy="1467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1A0597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altLang="en-US" sz="2400" b="1" i="1" u="sng">
                  <a:solidFill>
                    <a:srgbClr val="800000"/>
                  </a:solidFill>
                  <a:latin typeface="Times New Roman" pitchFamily="18" charset="0"/>
                </a:rPr>
                <a:t>Bài giải</a:t>
              </a:r>
              <a:r>
                <a:rPr lang="en-US" altLang="en-US" sz="2400" b="1" i="1">
                  <a:solidFill>
                    <a:srgbClr val="800000"/>
                  </a:solidFill>
                  <a:latin typeface="Times New Roman" pitchFamily="18" charset="0"/>
                </a:rPr>
                <a:t> :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altLang="en-US" sz="2400" b="1">
                  <a:solidFill>
                    <a:srgbClr val="800000"/>
                  </a:solidFill>
                  <a:latin typeface="Times New Roman" pitchFamily="18" charset="0"/>
                </a:rPr>
                <a:t>Chiều rộng của sân trường là  </a:t>
              </a:r>
              <a:r>
                <a:rPr lang="en-US" altLang="en-US" sz="2400" b="1" smtClean="0">
                  <a:solidFill>
                    <a:srgbClr val="800000"/>
                  </a:solidFill>
                  <a:latin typeface="Times New Roman" pitchFamily="18" charset="0"/>
                </a:rPr>
                <a:t>:</a:t>
              </a:r>
              <a:endParaRPr lang="en-US" altLang="en-US" sz="24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1200"/>
                </a:spcBef>
              </a:pPr>
              <a:r>
                <a:rPr lang="en-US" altLang="en-US" sz="2400" b="1">
                  <a:solidFill>
                    <a:srgbClr val="800000"/>
                  </a:solidFill>
                  <a:latin typeface="Times New Roman" pitchFamily="18" charset="0"/>
                </a:rPr>
                <a:t>120            =  100 (m)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altLang="en-US" sz="2400" b="1">
                  <a:solidFill>
                    <a:srgbClr val="800000"/>
                  </a:solidFill>
                  <a:latin typeface="Times New Roman" pitchFamily="18" charset="0"/>
                </a:rPr>
                <a:t>                                </a:t>
              </a:r>
              <a:r>
                <a:rPr lang="en-US" altLang="en-US" sz="2400" b="1" u="sng">
                  <a:solidFill>
                    <a:srgbClr val="800000"/>
                  </a:solidFill>
                  <a:latin typeface="Times New Roman" pitchFamily="18" charset="0"/>
                </a:rPr>
                <a:t>Đáp số</a:t>
              </a:r>
              <a:r>
                <a:rPr lang="en-US" altLang="en-US" sz="2400" b="1">
                  <a:solidFill>
                    <a:srgbClr val="800000"/>
                  </a:solidFill>
                  <a:latin typeface="Times New Roman" pitchFamily="18" charset="0"/>
                </a:rPr>
                <a:t> :100 m</a:t>
              </a: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517" y="3309"/>
              <a:ext cx="2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3200" b="1">
                  <a:solidFill>
                    <a:srgbClr val="990033"/>
                  </a:solidFill>
                  <a:latin typeface="VNtimes New Roman" pitchFamily="34" charset="0"/>
                  <a:sym typeface="Symbol" pitchFamily="18" charset="2"/>
                </a:rPr>
                <a:t> 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altLang="en-US" sz="3200" b="1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itchFamily="18" charset="2"/>
                </a:rPr>
                <a:t>   </a:t>
              </a:r>
            </a:p>
            <a:p>
              <a:pPr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grpSp>
          <p:nvGrpSpPr>
            <p:cNvPr id="28" name="Group 9"/>
            <p:cNvGrpSpPr>
              <a:grpSpLocks/>
            </p:cNvGrpSpPr>
            <p:nvPr/>
          </p:nvGrpSpPr>
          <p:grpSpPr bwMode="auto">
            <a:xfrm>
              <a:off x="2805" y="3202"/>
              <a:ext cx="243" cy="599"/>
              <a:chOff x="1797" y="2116"/>
              <a:chExt cx="243" cy="599"/>
            </a:xfrm>
          </p:grpSpPr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1797" y="2116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30" name="Text Box 11"/>
              <p:cNvSpPr txBox="1">
                <a:spLocks noChangeArrowheads="1"/>
              </p:cNvSpPr>
              <p:nvPr/>
            </p:nvSpPr>
            <p:spPr bwMode="auto">
              <a:xfrm>
                <a:off x="1800" y="2388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6 </a:t>
                </a:r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1845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6" grpId="0" animBg="1"/>
      <p:bldP spid="27" grpId="0" animBg="1"/>
      <p:bldP spid="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81000" y="245269"/>
            <a:ext cx="8229600" cy="1600200"/>
            <a:chOff x="396" y="1131"/>
            <a:chExt cx="5184" cy="1008"/>
          </a:xfrm>
        </p:grpSpPr>
        <p:sp>
          <p:nvSpPr>
            <p:cNvPr id="51212" name="AutoShape 12"/>
            <p:cNvSpPr>
              <a:spLocks noChangeArrowheads="1"/>
            </p:cNvSpPr>
            <p:nvPr/>
          </p:nvSpPr>
          <p:spPr bwMode="gray">
            <a:xfrm>
              <a:off x="396" y="1131"/>
              <a:ext cx="5184" cy="1008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1A0597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          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Lớp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4A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có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16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học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sinh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nam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và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số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học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sinh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nữ</a:t>
              </a:r>
              <a:endParaRPr lang="en-US" sz="2800" b="1" dirty="0">
                <a:solidFill>
                  <a:srgbClr val="110365"/>
                </a:solidFill>
                <a:latin typeface="Times New Roman" pitchFamily="18" charset="0"/>
                <a:cs typeface="+mn-cs"/>
              </a:endParaRPr>
            </a:p>
            <a:p>
              <a:pPr eaLnBrk="1" hangingPunct="1">
                <a:lnSpc>
                  <a:spcPct val="120000"/>
                </a:lnSpc>
                <a:defRPr/>
              </a:pP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bằng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   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số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học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sinh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nam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.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Hỏi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lớp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4A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có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bao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nhiêu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</a:p>
            <a:p>
              <a:pPr eaLnBrk="1" hangingPunct="1">
                <a:lnSpc>
                  <a:spcPct val="120000"/>
                </a:lnSpc>
                <a:defRPr/>
              </a:pP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học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sinh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nữ</a:t>
              </a:r>
              <a:r>
                <a:rPr lang="en-US" sz="2800" b="1" dirty="0">
                  <a:solidFill>
                    <a:srgbClr val="110365"/>
                  </a:solidFill>
                  <a:latin typeface="Times New Roman" pitchFamily="18" charset="0"/>
                  <a:cs typeface="+mn-cs"/>
                </a:rPr>
                <a:t>?</a:t>
              </a:r>
            </a:p>
          </p:txBody>
        </p:sp>
        <p:grpSp>
          <p:nvGrpSpPr>
            <p:cNvPr id="22532" name="Group 13"/>
            <p:cNvGrpSpPr>
              <a:grpSpLocks/>
            </p:cNvGrpSpPr>
            <p:nvPr/>
          </p:nvGrpSpPr>
          <p:grpSpPr bwMode="auto">
            <a:xfrm>
              <a:off x="1008" y="1374"/>
              <a:ext cx="243" cy="612"/>
              <a:chOff x="1776" y="2160"/>
              <a:chExt cx="243" cy="612"/>
            </a:xfrm>
          </p:grpSpPr>
          <p:sp>
            <p:nvSpPr>
              <p:cNvPr id="22539" name="Text Box 14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22540" name="Text Box 15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22541" name="Line 16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en-US"/>
              </a:p>
            </p:txBody>
          </p:sp>
        </p:grpSp>
        <p:grpSp>
          <p:nvGrpSpPr>
            <p:cNvPr id="22533" name="Group 17"/>
            <p:cNvGrpSpPr>
              <a:grpSpLocks/>
            </p:cNvGrpSpPr>
            <p:nvPr/>
          </p:nvGrpSpPr>
          <p:grpSpPr bwMode="auto">
            <a:xfrm>
              <a:off x="540" y="1189"/>
              <a:ext cx="478" cy="467"/>
              <a:chOff x="288" y="2352"/>
              <a:chExt cx="478" cy="527"/>
            </a:xfrm>
          </p:grpSpPr>
          <p:grpSp>
            <p:nvGrpSpPr>
              <p:cNvPr id="22534" name="Group 18"/>
              <p:cNvGrpSpPr>
                <a:grpSpLocks/>
              </p:cNvGrpSpPr>
              <p:nvPr/>
            </p:nvGrpSpPr>
            <p:grpSpPr bwMode="auto">
              <a:xfrm>
                <a:off x="288" y="2352"/>
                <a:ext cx="478" cy="527"/>
                <a:chOff x="999" y="3120"/>
                <a:chExt cx="768" cy="1153"/>
              </a:xfrm>
            </p:grpSpPr>
            <p:sp>
              <p:nvSpPr>
                <p:cNvPr id="22536" name="AutoShape 19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lnSpc>
                      <a:spcPct val="120000"/>
                    </a:lnSpc>
                  </a:pPr>
                  <a:endParaRPr lang="vi-VN" altLang="en-US"/>
                </a:p>
              </p:txBody>
            </p:sp>
            <p:sp>
              <p:nvSpPr>
                <p:cNvPr id="51220" name="Freeform 20"/>
                <p:cNvSpPr>
                  <a:spLocks/>
                </p:cNvSpPr>
                <p:nvPr/>
              </p:nvSpPr>
              <p:spPr bwMode="gray">
                <a:xfrm>
                  <a:off x="1047" y="3167"/>
                  <a:ext cx="382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20000"/>
                    </a:lnSpc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1221" name="Text Box 21"/>
                <p:cNvSpPr txBox="1">
                  <a:spLocks noChangeArrowheads="1"/>
                </p:cNvSpPr>
                <p:nvPr/>
              </p:nvSpPr>
              <p:spPr bwMode="gray">
                <a:xfrm>
                  <a:off x="1280" y="3325"/>
                  <a:ext cx="186" cy="94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22535" name="Text Box 22"/>
              <p:cNvSpPr txBox="1">
                <a:spLocks noChangeArrowheads="1"/>
              </p:cNvSpPr>
              <p:nvPr/>
            </p:nvSpPr>
            <p:spPr bwMode="auto">
              <a:xfrm>
                <a:off x="406" y="2368"/>
                <a:ext cx="239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33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625765" y="4343400"/>
            <a:ext cx="7819305" cy="2362200"/>
          </a:xfrm>
          <a:prstGeom prst="roundRect">
            <a:avLst>
              <a:gd name="adj" fmla="val 10889"/>
            </a:avLst>
          </a:prstGeom>
          <a:solidFill>
            <a:srgbClr val="FFFFFF"/>
          </a:soli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74750" y="3090863"/>
            <a:ext cx="629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Số học sinh nữ bằng     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số học sinh nam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5600" y="3667125"/>
            <a:ext cx="5828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Số học sinh nữ: …học sinh?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68400" y="2590800"/>
            <a:ext cx="5828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Có:16 học sinh nam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925271" y="2050882"/>
            <a:ext cx="413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92196" y="2969418"/>
            <a:ext cx="406400" cy="766763"/>
            <a:chOff x="3962400" y="3048000"/>
            <a:chExt cx="406400" cy="766763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3962400" y="3048000"/>
              <a:ext cx="40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110365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3962400" y="3352800"/>
              <a:ext cx="40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110365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3962400" y="3414713"/>
              <a:ext cx="304800" cy="0"/>
            </a:xfrm>
            <a:prstGeom prst="line">
              <a:avLst/>
            </a:prstGeom>
            <a:noFill/>
            <a:ln w="12700">
              <a:solidFill>
                <a:srgbClr val="1103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92411" y="5348821"/>
            <a:ext cx="514350" cy="842665"/>
            <a:chOff x="5080000" y="5181600"/>
            <a:chExt cx="514350" cy="842665"/>
          </a:xfrm>
        </p:grpSpPr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5080000" y="5181600"/>
              <a:ext cx="40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5086350" y="5562600"/>
              <a:ext cx="50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  <a:r>
                <a:rPr lang="en-US" altLang="en-US" sz="2400" b="1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5105400" y="5624513"/>
              <a:ext cx="304800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99751" y="4860756"/>
            <a:ext cx="3986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Số học sinh nữ lớp 4A có là  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5615" y="5410200"/>
            <a:ext cx="3344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16           =  18 (học sinh)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2812" y="6019800"/>
            <a:ext cx="2735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Đáp số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:18 học 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2149" y="4352925"/>
            <a:ext cx="1362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Bài giải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048000" y="3954463"/>
            <a:ext cx="2438400" cy="1162050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048000" y="3864917"/>
            <a:ext cx="2438400" cy="461665"/>
          </a:xfrm>
          <a:prstGeom prst="rect">
            <a:avLst/>
          </a:prstGeom>
          <a:solidFill>
            <a:srgbClr val="CCCC00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của 36 là…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0" y="922479"/>
            <a:ext cx="2438400" cy="1361934"/>
            <a:chOff x="1920" y="724"/>
            <a:chExt cx="1344" cy="628"/>
          </a:xfrm>
        </p:grpSpPr>
        <p:sp>
          <p:nvSpPr>
            <p:cNvPr id="18475" name="AutoShape 5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920" y="816"/>
              <a:ext cx="1344" cy="536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76" name="Text Box 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20" y="783"/>
              <a:ext cx="1344" cy="213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của 30 là…</a:t>
              </a:r>
              <a:r>
                <a:rPr lang="en-US" altLang="en-US" sz="2400" b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pSp>
          <p:nvGrpSpPr>
            <p:cNvPr id="18477" name="Group 7"/>
            <p:cNvGrpSpPr>
              <a:grpSpLocks/>
            </p:cNvGrpSpPr>
            <p:nvPr/>
          </p:nvGrpSpPr>
          <p:grpSpPr bwMode="auto">
            <a:xfrm>
              <a:off x="1968" y="724"/>
              <a:ext cx="288" cy="348"/>
              <a:chOff x="1248" y="3172"/>
              <a:chExt cx="288" cy="348"/>
            </a:xfrm>
          </p:grpSpPr>
          <p:sp>
            <p:nvSpPr>
              <p:cNvPr id="18478" name="Text Box 8"/>
              <p:cNvSpPr txBox="1">
                <a:spLocks noChangeArrowheads="1"/>
              </p:cNvSpPr>
              <p:nvPr/>
            </p:nvSpPr>
            <p:spPr bwMode="auto">
              <a:xfrm>
                <a:off x="1248" y="3172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smtClean="0">
                    <a:solidFill>
                      <a:srgbClr val="0000FF"/>
                    </a:solidFill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18479" name="Text Box 9"/>
              <p:cNvSpPr txBox="1">
                <a:spLocks noChangeArrowheads="1"/>
              </p:cNvSpPr>
              <p:nvPr/>
            </p:nvSpPr>
            <p:spPr bwMode="auto">
              <a:xfrm>
                <a:off x="1248" y="3307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smtClean="0">
                    <a:solidFill>
                      <a:srgbClr val="0000FF"/>
                    </a:solidFill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18480" name="Line 10"/>
              <p:cNvSpPr>
                <a:spLocks noChangeShapeType="1"/>
              </p:cNvSpPr>
              <p:nvPr/>
            </p:nvSpPr>
            <p:spPr bwMode="auto">
              <a:xfrm>
                <a:off x="1290" y="3344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48000" y="2330091"/>
            <a:ext cx="2438400" cy="1403711"/>
            <a:chOff x="1920" y="1617"/>
            <a:chExt cx="1344" cy="648"/>
          </a:xfrm>
        </p:grpSpPr>
        <p:sp>
          <p:nvSpPr>
            <p:cNvPr id="18469" name="AutoShape 12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920" y="1729"/>
              <a:ext cx="1344" cy="536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8470" name="Text Box 13"/>
            <p:cNvSpPr txBox="1">
              <a:spLocks noChangeArrowheads="1"/>
            </p:cNvSpPr>
            <p:nvPr/>
          </p:nvSpPr>
          <p:spPr bwMode="auto">
            <a:xfrm>
              <a:off x="1920" y="1679"/>
              <a:ext cx="1344" cy="213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của 49 là…</a:t>
              </a:r>
            </a:p>
          </p:txBody>
        </p:sp>
        <p:grpSp>
          <p:nvGrpSpPr>
            <p:cNvPr id="18471" name="Group 14"/>
            <p:cNvGrpSpPr>
              <a:grpSpLocks/>
            </p:cNvGrpSpPr>
            <p:nvPr/>
          </p:nvGrpSpPr>
          <p:grpSpPr bwMode="auto">
            <a:xfrm>
              <a:off x="1920" y="1617"/>
              <a:ext cx="288" cy="340"/>
              <a:chOff x="1344" y="2481"/>
              <a:chExt cx="288" cy="340"/>
            </a:xfrm>
          </p:grpSpPr>
          <p:sp>
            <p:nvSpPr>
              <p:cNvPr id="18472" name="Text Box 15"/>
              <p:cNvSpPr txBox="1">
                <a:spLocks noChangeArrowheads="1"/>
              </p:cNvSpPr>
              <p:nvPr/>
            </p:nvSpPr>
            <p:spPr bwMode="auto">
              <a:xfrm>
                <a:off x="1344" y="2481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             </a:t>
                </a:r>
              </a:p>
            </p:txBody>
          </p:sp>
          <p:sp>
            <p:nvSpPr>
              <p:cNvPr id="18473" name="Text Box 16"/>
              <p:cNvSpPr txBox="1">
                <a:spLocks noChangeArrowheads="1"/>
              </p:cNvSpPr>
              <p:nvPr/>
            </p:nvSpPr>
            <p:spPr bwMode="auto">
              <a:xfrm>
                <a:off x="1344" y="2608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18474" name="Line 17"/>
              <p:cNvSpPr>
                <a:spLocks noChangeShapeType="1"/>
              </p:cNvSpPr>
              <p:nvPr/>
            </p:nvSpPr>
            <p:spPr bwMode="auto">
              <a:xfrm>
                <a:off x="1386" y="2647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124026" y="3733800"/>
            <a:ext cx="533574" cy="766330"/>
            <a:chOff x="3450" y="3341"/>
            <a:chExt cx="294" cy="354"/>
          </a:xfrm>
        </p:grpSpPr>
        <p:sp>
          <p:nvSpPr>
            <p:cNvPr id="18466" name="Text Box 19"/>
            <p:cNvSpPr txBox="1">
              <a:spLocks noChangeArrowheads="1"/>
            </p:cNvSpPr>
            <p:nvPr/>
          </p:nvSpPr>
          <p:spPr bwMode="auto">
            <a:xfrm>
              <a:off x="3456" y="3341"/>
              <a:ext cx="2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8467" name="Text Box 20"/>
            <p:cNvSpPr txBox="1">
              <a:spLocks noChangeArrowheads="1"/>
            </p:cNvSpPr>
            <p:nvPr/>
          </p:nvSpPr>
          <p:spPr bwMode="auto">
            <a:xfrm>
              <a:off x="3450" y="3482"/>
              <a:ext cx="2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8468" name="Line 21"/>
            <p:cNvSpPr>
              <a:spLocks noChangeShapeType="1"/>
            </p:cNvSpPr>
            <p:nvPr/>
          </p:nvSpPr>
          <p:spPr bwMode="auto">
            <a:xfrm flipV="1">
              <a:off x="3480" y="3513"/>
              <a:ext cx="144" cy="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042557" y="5229894"/>
            <a:ext cx="2443843" cy="1551906"/>
            <a:chOff x="1917" y="3448"/>
            <a:chExt cx="1347" cy="641"/>
          </a:xfrm>
        </p:grpSpPr>
        <p:sp>
          <p:nvSpPr>
            <p:cNvPr id="18460" name="AutoShape 23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920" y="3553"/>
              <a:ext cx="1344" cy="536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61" name="Text Box 24"/>
            <p:cNvSpPr txBox="1">
              <a:spLocks noChangeArrowheads="1"/>
            </p:cNvSpPr>
            <p:nvPr/>
          </p:nvSpPr>
          <p:spPr bwMode="auto">
            <a:xfrm>
              <a:off x="1917" y="3510"/>
              <a:ext cx="1344" cy="213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của 50 là….</a:t>
              </a:r>
            </a:p>
          </p:txBody>
        </p:sp>
        <p:grpSp>
          <p:nvGrpSpPr>
            <p:cNvPr id="18462" name="Group 25"/>
            <p:cNvGrpSpPr>
              <a:grpSpLocks/>
            </p:cNvGrpSpPr>
            <p:nvPr/>
          </p:nvGrpSpPr>
          <p:grpSpPr bwMode="auto">
            <a:xfrm>
              <a:off x="1992" y="3448"/>
              <a:ext cx="306" cy="337"/>
              <a:chOff x="984" y="3352"/>
              <a:chExt cx="306" cy="337"/>
            </a:xfrm>
          </p:grpSpPr>
          <p:sp>
            <p:nvSpPr>
              <p:cNvPr id="18463" name="Text Box 26"/>
              <p:cNvSpPr txBox="1">
                <a:spLocks noChangeArrowheads="1"/>
              </p:cNvSpPr>
              <p:nvPr/>
            </p:nvSpPr>
            <p:spPr bwMode="auto">
              <a:xfrm>
                <a:off x="1002" y="3352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18464" name="Text Box 27"/>
              <p:cNvSpPr txBox="1">
                <a:spLocks noChangeArrowheads="1"/>
              </p:cNvSpPr>
              <p:nvPr/>
            </p:nvSpPr>
            <p:spPr bwMode="auto">
              <a:xfrm>
                <a:off x="984" y="3476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18465" name="Line 28"/>
              <p:cNvSpPr>
                <a:spLocks noChangeShapeType="1"/>
              </p:cNvSpPr>
              <p:nvPr/>
            </p:nvSpPr>
            <p:spPr bwMode="auto">
              <a:xfrm>
                <a:off x="1026" y="3521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311150" y="1143000"/>
            <a:ext cx="1752600" cy="1524000"/>
            <a:chOff x="240" y="720"/>
            <a:chExt cx="1104" cy="960"/>
          </a:xfrm>
        </p:grpSpPr>
        <p:pic>
          <p:nvPicPr>
            <p:cNvPr id="18457" name="Picture 30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>
              <a:off x="240" y="1001"/>
              <a:ext cx="110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31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720"/>
              <a:ext cx="48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573" y="768"/>
              <a:ext cx="3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</a:rPr>
                <a:t>20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629400" y="990600"/>
            <a:ext cx="1752600" cy="1581150"/>
            <a:chOff x="4320" y="2544"/>
            <a:chExt cx="1104" cy="996"/>
          </a:xfrm>
        </p:grpSpPr>
        <p:pic>
          <p:nvPicPr>
            <p:cNvPr id="18454" name="Picture 34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 flipH="1">
              <a:off x="4320" y="2853"/>
              <a:ext cx="1104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35" descr="hoa cu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" y="2544"/>
              <a:ext cx="431" cy="4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Text Box 36"/>
            <p:cNvSpPr txBox="1">
              <a:spLocks noChangeArrowheads="1"/>
            </p:cNvSpPr>
            <p:nvPr/>
          </p:nvSpPr>
          <p:spPr bwMode="auto">
            <a:xfrm flipH="1">
              <a:off x="4755" y="2601"/>
              <a:ext cx="3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</a:rPr>
                <a:t>16</a:t>
              </a:r>
            </a:p>
          </p:txBody>
        </p:sp>
      </p:grpSp>
      <p:grpSp>
        <p:nvGrpSpPr>
          <p:cNvPr id="18442" name="Group 37"/>
          <p:cNvGrpSpPr>
            <a:grpSpLocks/>
          </p:cNvGrpSpPr>
          <p:nvPr/>
        </p:nvGrpSpPr>
        <p:grpSpPr bwMode="auto">
          <a:xfrm>
            <a:off x="152400" y="152400"/>
            <a:ext cx="2438400" cy="838200"/>
            <a:chOff x="0" y="48"/>
            <a:chExt cx="1536" cy="528"/>
          </a:xfrm>
        </p:grpSpPr>
        <p:sp>
          <p:nvSpPr>
            <p:cNvPr id="18452" name="Oval 38"/>
            <p:cNvSpPr>
              <a:spLocks noChangeArrowheads="1"/>
            </p:cNvSpPr>
            <p:nvPr/>
          </p:nvSpPr>
          <p:spPr bwMode="auto">
            <a:xfrm>
              <a:off x="0" y="96"/>
              <a:ext cx="1536" cy="48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53" name="Text Box 39"/>
            <p:cNvSpPr txBox="1">
              <a:spLocks noChangeArrowheads="1"/>
            </p:cNvSpPr>
            <p:nvPr/>
          </p:nvSpPr>
          <p:spPr bwMode="auto">
            <a:xfrm>
              <a:off x="157" y="48"/>
              <a:ext cx="114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4000" b="1" smtClean="0">
                  <a:solidFill>
                    <a:srgbClr val="CC6600"/>
                  </a:solidFill>
                  <a:latin typeface=".VnAristote" pitchFamily="34" charset="0"/>
                </a:rPr>
                <a:t>Trß ch¬i</a:t>
              </a:r>
              <a:endParaRPr lang="en-US" altLang="en-US" sz="4000" b="1" smtClean="0">
                <a:solidFill>
                  <a:srgbClr val="CC6600"/>
                </a:solidFill>
                <a:latin typeface=".VnTime" pitchFamily="34" charset="0"/>
              </a:endParaRPr>
            </a:p>
          </p:txBody>
        </p:sp>
      </p:grpSp>
      <p:sp>
        <p:nvSpPr>
          <p:cNvPr id="18443" name="WordArt 40"/>
          <p:cNvSpPr>
            <a:spLocks noChangeArrowheads="1" noChangeShapeType="1" noTextEdit="1"/>
          </p:cNvSpPr>
          <p:nvPr/>
        </p:nvSpPr>
        <p:spPr bwMode="auto">
          <a:xfrm>
            <a:off x="2676525" y="238128"/>
            <a:ext cx="30099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 tìm nhà</a:t>
            </a:r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629400" y="4038600"/>
            <a:ext cx="1752600" cy="1581150"/>
            <a:chOff x="4320" y="2544"/>
            <a:chExt cx="1104" cy="996"/>
          </a:xfrm>
        </p:grpSpPr>
        <p:pic>
          <p:nvPicPr>
            <p:cNvPr id="18449" name="Picture 42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 flipH="1">
              <a:off x="4320" y="2853"/>
              <a:ext cx="1104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43" descr="hoa cu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" y="2544"/>
              <a:ext cx="43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 Box 44"/>
            <p:cNvSpPr txBox="1">
              <a:spLocks noChangeArrowheads="1"/>
            </p:cNvSpPr>
            <p:nvPr/>
          </p:nvSpPr>
          <p:spPr bwMode="auto">
            <a:xfrm flipH="1">
              <a:off x="4800" y="2580"/>
              <a:ext cx="3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</a:rPr>
                <a:t>24</a:t>
              </a:r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304800" y="4114800"/>
            <a:ext cx="1752600" cy="1524000"/>
            <a:chOff x="192" y="2592"/>
            <a:chExt cx="1104" cy="960"/>
          </a:xfrm>
        </p:grpSpPr>
        <p:pic>
          <p:nvPicPr>
            <p:cNvPr id="18446" name="Picture 46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>
              <a:off x="192" y="2873"/>
              <a:ext cx="110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47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" y="2592"/>
              <a:ext cx="48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Text Box 48"/>
            <p:cNvSpPr txBox="1">
              <a:spLocks noChangeArrowheads="1"/>
            </p:cNvSpPr>
            <p:nvPr/>
          </p:nvSpPr>
          <p:spPr bwMode="auto">
            <a:xfrm>
              <a:off x="525" y="2640"/>
              <a:ext cx="3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763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-0.0059 -0.01435 -0.02673 -0.0287 -0.03368 -0.0287 C -0.07934 -0.0287 -0.12586 0.19653 -0.12586 0.42176 C -0.12586 0.3081 -0.1493 0.19653 -0.1717 0.19653 C -0.19496 0.19653 -0.21701 0.30995 -0.21701 0.42176 C -0.21701 0.36574 -0.22882 0.3081 -0.24045 0.3081 C -0.25225 0.3081 -0.26389 0.36412 -0.26389 0.42176 C -0.26389 0.39282 -0.26979 0.36574 -0.27552 0.36574 C -0.28142 0.36574 -0.28732 0.39444 -0.28732 0.42176 C -0.28732 0.40718 -0.29027 0.39282 -0.29323 0.39282 C -0.29461 0.39282 -0.29895 0.40718 -0.29895 0.42176 C -0.29895 0.41435 -0.30052 0.40718 -0.30208 0.40718 C -0.30208 0.40532 -0.30503 0.41435 -0.30503 0.42176 C -0.30503 0.41782 -0.30503 0.41435 -0.30659 0.41435 C -0.30659 0.41643 -0.30798 0.41829 -0.30798 0.42176 C -0.30798 0.41968 -0.30798 0.41782 -0.30798 0.41643 C -0.30955 0.41643 -0.30955 0.41829 -0.30955 0.42014 C -0.31111 0.42014 -0.31111 0.41829 -0.31111 0.41643 C -0.3125 0.41643 -0.3125 0.41829 -0.3125 0.42014 " pathEditMode="relative" rAng="0" ptsTypes="fffffffffffffffffff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4143 C 0.03716 -0.12963 0.11389 -0.30116 0.09584 -0.4 C 0.07778 -0.49908 -0.08125 -0.54584 -0.14791 -0.55278 C -0.21458 -0.55973 -0.25937 -0.5007 -0.30416 -0.44167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-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30555 C 0 0.44236 0.11094 0.61111 0.20208 0.61111 L 0.40417 0.61111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1.11111E-6 L 0.4 -0.24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5410" grpId="0" animBg="1"/>
      <p:bldP spid="1454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27651" name="Picture 3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sz="32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8196" name="Oval 68"/>
          <p:cNvSpPr>
            <a:spLocks noChangeArrowheads="1"/>
          </p:cNvSpPr>
          <p:nvPr/>
        </p:nvSpPr>
        <p:spPr bwMode="auto">
          <a:xfrm>
            <a:off x="533400" y="1600200"/>
            <a:ext cx="8610600" cy="411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A059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4800" b="1">
                <a:solidFill>
                  <a:srgbClr val="990000"/>
                </a:solidFill>
                <a:latin typeface="Times New Roman" pitchFamily="18" charset="0"/>
              </a:rPr>
              <a:t>Muốn tìm phân số của một số </a:t>
            </a:r>
          </a:p>
          <a:p>
            <a:pPr algn="ctr" eaLnBrk="1" hangingPunct="1"/>
            <a:r>
              <a:rPr lang="en-US" altLang="en-US" sz="4800" b="1">
                <a:solidFill>
                  <a:srgbClr val="990000"/>
                </a:solidFill>
                <a:latin typeface="Times New Roman" pitchFamily="18" charset="0"/>
              </a:rPr>
              <a:t>ta lấy số đó nhân với phân số </a:t>
            </a:r>
          </a:p>
          <a:p>
            <a:pPr algn="ctr" eaLnBrk="1" hangingPunct="1"/>
            <a:r>
              <a:rPr lang="en-US" altLang="en-US" sz="4800" b="1">
                <a:solidFill>
                  <a:srgbClr val="990000"/>
                </a:solidFill>
                <a:latin typeface="Times New Roman" pitchFamily="18" charset="0"/>
              </a:rPr>
              <a:t>cần tìm.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275" y="2370138"/>
            <a:ext cx="317500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0" name="WordArt 4"/>
          <p:cNvSpPr>
            <a:spLocks noChangeArrowheads="1" noChangeShapeType="1" noTextEdit="1"/>
          </p:cNvSpPr>
          <p:nvPr/>
        </p:nvSpPr>
        <p:spPr bwMode="auto">
          <a:xfrm>
            <a:off x="671513" y="2370138"/>
            <a:ext cx="7496175" cy="1879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chăm ngoan, học giỏi !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8676" name="Picture 20" descr="BT0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7838" y="5664200"/>
            <a:ext cx="65563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0" descr="BT0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8" y="5251450"/>
            <a:ext cx="11430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0" descr="BT0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338" y="5143500"/>
            <a:ext cx="655637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0" descr="BT0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6013450"/>
            <a:ext cx="482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0" descr="BT0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563" y="5564188"/>
            <a:ext cx="3492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ú Ếch Con - Một Con Vịt ☆ Nhạc Thiếu Nhi Vui Nhộn ☆ Giúp Bé Ă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696200" cy="52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94726" y="4495800"/>
            <a:ext cx="666403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>
              <a:defRPr/>
            </a:pP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kẹo cho ếch con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5902" y="978187"/>
            <a:ext cx="3313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Khung viền PowerPoint đẹp - Wiki M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71800" y="1270575"/>
                <a:ext cx="212731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 × 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270575"/>
                <a:ext cx="2127314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81792" y="685800"/>
            <a:ext cx="2296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1: Tính</a:t>
            </a:r>
            <a:endParaRPr lang="en-US" altLang="en-US" sz="3200" b="1" u="sng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98464" y="2743199"/>
                <a:ext cx="78899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464" y="2743199"/>
                <a:ext cx="788999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725165" y="2988814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36533" y="4376691"/>
                <a:ext cx="543739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533" y="4376691"/>
                <a:ext cx="543739" cy="10157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87248" y="4343400"/>
                <a:ext cx="78899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48" y="4343400"/>
                <a:ext cx="788999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82391" y="2743200"/>
                <a:ext cx="543739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91" y="2743200"/>
                <a:ext cx="543739" cy="10157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241239" y="2988814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B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1188" y="4595560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79308" y="4595560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D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98464" y="2739900"/>
                <a:ext cx="78899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464" y="2739900"/>
                <a:ext cx="788999" cy="10175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241239" y="2985515"/>
            <a:ext cx="657225" cy="5779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B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1" grpId="0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71800" y="1270575"/>
                <a:ext cx="1863011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b="1" smtClean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× 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 ?</m:t>
                    </m:r>
                  </m:oMath>
                </a14:m>
                <a:endParaRPr lang="en-US" sz="3200" b="1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270575"/>
                <a:ext cx="1863011" cy="803682"/>
              </a:xfrm>
              <a:prstGeom prst="rect">
                <a:avLst/>
              </a:prstGeom>
              <a:blipFill rotWithShape="1">
                <a:blip r:embed="rId3"/>
                <a:stretch>
                  <a:fillRect l="-852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81792" y="685800"/>
            <a:ext cx="2296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2: Tính</a:t>
            </a:r>
            <a:endParaRPr lang="en-US" altLang="en-US" sz="3200" b="1" u="sng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98464" y="2743199"/>
                <a:ext cx="788998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464" y="2743199"/>
                <a:ext cx="788998" cy="10275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725165" y="2988814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36533" y="4376691"/>
                <a:ext cx="78899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533" y="4376691"/>
                <a:ext cx="788999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87248" y="4343400"/>
                <a:ext cx="78899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48" y="4343400"/>
                <a:ext cx="788999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82391" y="2743200"/>
                <a:ext cx="7889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91" y="2743200"/>
                <a:ext cx="788999" cy="10275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241239" y="2988814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B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1188" y="4595560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79308" y="4595560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D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36533" y="4378568"/>
                <a:ext cx="78899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533" y="4378568"/>
                <a:ext cx="788999" cy="10175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179308" y="4624183"/>
            <a:ext cx="657225" cy="5779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D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1" grpId="0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28030" y="68580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30" y="685800"/>
                <a:ext cx="453970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914400" y="762000"/>
            <a:ext cx="74676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b="1" u="sng" smtClean="0">
                <a:solidFill>
                  <a:srgbClr val="990000"/>
                </a:solidFill>
                <a:latin typeface="Times New Roman" pitchFamily="18" charset="0"/>
              </a:rPr>
              <a:t>Câu 3</a:t>
            </a:r>
            <a:r>
              <a:rPr lang="en-US" altLang="en-US" sz="2800" b="1" smtClean="0">
                <a:solidFill>
                  <a:srgbClr val="990000"/>
                </a:solidFill>
                <a:latin typeface="Times New Roman" pitchFamily="18" charset="0"/>
              </a:rPr>
              <a:t>: </a:t>
            </a:r>
            <a:r>
              <a:rPr lang="en-US" altLang="en-US" sz="2800" b="1" smtClean="0">
                <a:solidFill>
                  <a:srgbClr val="110365"/>
                </a:solidFill>
                <a:latin typeface="Times New Roman" pitchFamily="18" charset="0"/>
              </a:rPr>
              <a:t>Mẹ mua được 12 quả cam, mẹ cho Lan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smtClean="0">
                <a:solidFill>
                  <a:srgbClr val="110365"/>
                </a:solidFill>
                <a:latin typeface="Times New Roman" pitchFamily="18" charset="0"/>
              </a:rPr>
              <a:t>Số cam đó. Hỏi mẹ đã cho Lan bao nhiêu quả cam?</a:t>
            </a:r>
            <a:endParaRPr lang="en-US" altLang="en-US" sz="2800" b="1">
              <a:solidFill>
                <a:srgbClr val="110365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0036" y="2667000"/>
            <a:ext cx="2265362" cy="935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8269" y="2558804"/>
            <a:ext cx="2286000" cy="971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19656" y="2755585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B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91423" y="2845524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14174" y="4589696"/>
            <a:ext cx="2265362" cy="935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85561" y="4773709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00117" y="4392915"/>
            <a:ext cx="2286000" cy="971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15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71504" y="4589696"/>
            <a:ext cx="657225" cy="577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20036" y="4589695"/>
            <a:ext cx="2265362" cy="935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91424" y="4761332"/>
            <a:ext cx="657225" cy="5779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C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832338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smtClean="0">
                <a:solidFill>
                  <a:srgbClr val="110365"/>
                </a:solidFill>
                <a:latin typeface="Times New Roman" pitchFamily="18" charset="0"/>
              </a:rPr>
              <a:t>Thứ năm ngày 10 tháng 3 năm 2022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3733800" y="1513983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smtClean="0">
                <a:solidFill>
                  <a:srgbClr val="110365"/>
                </a:solidFill>
                <a:latin typeface="Times New Roman" pitchFamily="18" charset="0"/>
              </a:rPr>
              <a:t>Toán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2133600" y="24384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smtClean="0">
                <a:solidFill>
                  <a:srgbClr val="C00000"/>
                </a:solidFill>
                <a:latin typeface="Times New Roman" pitchFamily="18" charset="0"/>
              </a:rPr>
              <a:t>Tìm phân số của một số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2004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smtClean="0">
                <a:solidFill>
                  <a:srgbClr val="110365"/>
                </a:solidFill>
                <a:latin typeface="Times New Roman" pitchFamily="18" charset="0"/>
              </a:rPr>
              <a:t>Trang 135</a:t>
            </a:r>
            <a:endParaRPr lang="en-US" sz="24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9"/>
          <p:cNvSpPr>
            <a:spLocks noChangeArrowheads="1"/>
          </p:cNvSpPr>
          <p:nvPr/>
        </p:nvSpPr>
        <p:spPr bwMode="auto">
          <a:xfrm>
            <a:off x="228600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endParaRPr lang="vi-VN" alt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46931" y="244483"/>
            <a:ext cx="7535069" cy="1231905"/>
            <a:chOff x="96" y="975"/>
            <a:chExt cx="5568" cy="776"/>
          </a:xfrm>
        </p:grpSpPr>
        <p:sp>
          <p:nvSpPr>
            <p:cNvPr id="14370" name="Text Box 23"/>
            <p:cNvSpPr txBox="1">
              <a:spLocks noChangeArrowheads="1"/>
            </p:cNvSpPr>
            <p:nvPr/>
          </p:nvSpPr>
          <p:spPr bwMode="auto">
            <a:xfrm>
              <a:off x="96" y="1041"/>
              <a:ext cx="5568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en-US" sz="2800" b="1" u="sng">
                  <a:solidFill>
                    <a:srgbClr val="990000"/>
                  </a:solidFill>
                  <a:latin typeface="Times New Roman" pitchFamily="18" charset="0"/>
                </a:rPr>
                <a:t>Bài toán</a:t>
              </a: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: </a:t>
              </a: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Một rổ cam có 12 quả. Hỏi    số cam trong rổ </a:t>
              </a:r>
              <a:r>
                <a:rPr lang="en-US" altLang="en-US" sz="2800" b="1" smtClean="0">
                  <a:solidFill>
                    <a:srgbClr val="110365"/>
                  </a:solidFill>
                  <a:latin typeface="Times New Roman" pitchFamily="18" charset="0"/>
                </a:rPr>
                <a:t>là bao </a:t>
              </a: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nhiêu quả?</a:t>
              </a:r>
            </a:p>
          </p:txBody>
        </p:sp>
        <p:grpSp>
          <p:nvGrpSpPr>
            <p:cNvPr id="14371" name="Group 24"/>
            <p:cNvGrpSpPr>
              <a:grpSpLocks/>
            </p:cNvGrpSpPr>
            <p:nvPr/>
          </p:nvGrpSpPr>
          <p:grpSpPr bwMode="auto">
            <a:xfrm>
              <a:off x="4252" y="975"/>
              <a:ext cx="243" cy="555"/>
              <a:chOff x="2380" y="2142"/>
              <a:chExt cx="243" cy="555"/>
            </a:xfrm>
          </p:grpSpPr>
          <p:sp>
            <p:nvSpPr>
              <p:cNvPr id="14372" name="Text Box 25"/>
              <p:cNvSpPr txBox="1">
                <a:spLocks noChangeArrowheads="1"/>
              </p:cNvSpPr>
              <p:nvPr/>
            </p:nvSpPr>
            <p:spPr bwMode="auto">
              <a:xfrm>
                <a:off x="2380" y="2142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4373" name="Text Box 26"/>
              <p:cNvSpPr txBox="1">
                <a:spLocks noChangeArrowheads="1"/>
              </p:cNvSpPr>
              <p:nvPr/>
            </p:nvSpPr>
            <p:spPr bwMode="auto">
              <a:xfrm>
                <a:off x="2383" y="2370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4374" name="Line 27"/>
              <p:cNvSpPr>
                <a:spLocks noChangeShapeType="1"/>
              </p:cNvSpPr>
              <p:nvPr/>
            </p:nvSpPr>
            <p:spPr bwMode="auto">
              <a:xfrm>
                <a:off x="2428" y="2430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445000" y="1981200"/>
            <a:ext cx="3936999" cy="1284061"/>
            <a:chOff x="1488" y="2016"/>
            <a:chExt cx="3072" cy="1008"/>
          </a:xfrm>
        </p:grpSpPr>
        <p:sp>
          <p:nvSpPr>
            <p:cNvPr id="45086" name="AutoShape 30"/>
            <p:cNvSpPr>
              <a:spLocks noChangeArrowheads="1"/>
            </p:cNvSpPr>
            <p:nvPr/>
          </p:nvSpPr>
          <p:spPr bwMode="gray"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800" b="1">
                  <a:latin typeface="Times New Roman" pitchFamily="18" charset="0"/>
                  <a:cs typeface="+mn-cs"/>
                </a:rPr>
                <a:t>         </a:t>
              </a:r>
            </a:p>
            <a:p>
              <a:pPr eaLnBrk="1" hangingPunct="1">
                <a:defRPr/>
              </a:pPr>
              <a:r>
                <a:rPr lang="en-US" sz="2800" b="1">
                  <a:latin typeface="Times New Roman" pitchFamily="18" charset="0"/>
                  <a:cs typeface="+mn-cs"/>
                </a:rPr>
                <a:t>          </a:t>
              </a:r>
            </a:p>
            <a:p>
              <a:pPr eaLnBrk="1" hangingPunct="1">
                <a:defRPr/>
              </a:pPr>
              <a:endParaRPr lang="en-US" sz="2800" b="1">
                <a:latin typeface="Times New Roman" pitchFamily="18" charset="0"/>
                <a:cs typeface="+mn-cs"/>
              </a:endParaRPr>
            </a:p>
            <a:p>
              <a:pPr eaLnBrk="1" hangingPunct="1">
                <a:defRPr/>
              </a:pPr>
              <a:r>
                <a:rPr lang="en-US" sz="2800" b="1">
                  <a:latin typeface="Times New Roman" pitchFamily="18" charset="0"/>
                  <a:cs typeface="+mn-cs"/>
                </a:rPr>
                <a:t>            </a:t>
              </a:r>
            </a:p>
          </p:txBody>
        </p:sp>
        <p:pic>
          <p:nvPicPr>
            <p:cNvPr id="14358" name="Picture 31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1536" y="2553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32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1536" y="2112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33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2034" y="2103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34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2556" y="2112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35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3072" y="2103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36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3573" y="2127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37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4032" y="2130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38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2025" y="2544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39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2535" y="2553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40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3048" y="2544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41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3573" y="2553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42" descr="0029"/>
            <p:cNvPicPr>
              <a:picLocks noChangeAspect="1" noChangeArrowheads="1"/>
            </p:cNvPicPr>
            <p:nvPr/>
          </p:nvPicPr>
          <p:blipFill>
            <a:blip r:embed="rId2"/>
            <a:srcRect l="8000" t="26666" r="6667" b="25333"/>
            <a:stretch>
              <a:fillRect/>
            </a:stretch>
          </p:blipFill>
          <p:spPr bwMode="auto">
            <a:xfrm>
              <a:off x="3984" y="2544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99" name="Line 43"/>
          <p:cNvSpPr>
            <a:spLocks noChangeShapeType="1"/>
          </p:cNvSpPr>
          <p:nvPr/>
        </p:nvSpPr>
        <p:spPr bwMode="auto">
          <a:xfrm>
            <a:off x="5748147" y="1993900"/>
            <a:ext cx="0" cy="127136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 flipH="1">
            <a:off x="7153275" y="1993900"/>
            <a:ext cx="0" cy="127136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1" name="AutoShape 45"/>
          <p:cNvSpPr>
            <a:spLocks/>
          </p:cNvSpPr>
          <p:nvPr/>
        </p:nvSpPr>
        <p:spPr bwMode="auto">
          <a:xfrm rot="-5400000">
            <a:off x="6351240" y="1645890"/>
            <a:ext cx="323850" cy="3737670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5892438" y="36576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12 quả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28015" y="1219200"/>
            <a:ext cx="3886200" cy="881063"/>
            <a:chOff x="460" y="3114"/>
            <a:chExt cx="2448" cy="555"/>
          </a:xfrm>
        </p:grpSpPr>
        <p:sp>
          <p:nvSpPr>
            <p:cNvPr id="14352" name="Text Box 48"/>
            <p:cNvSpPr txBox="1">
              <a:spLocks noChangeArrowheads="1"/>
            </p:cNvSpPr>
            <p:nvPr/>
          </p:nvSpPr>
          <p:spPr bwMode="auto">
            <a:xfrm>
              <a:off x="460" y="3215"/>
              <a:ext cx="24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 smtClean="0">
                  <a:solidFill>
                    <a:srgbClr val="990000"/>
                  </a:solidFill>
                  <a:latin typeface="Times New Roman" pitchFamily="18" charset="0"/>
                </a:rPr>
                <a:t>a)  </a:t>
              </a:r>
              <a:r>
                <a:rPr lang="en-US" altLang="en-US" sz="2800" b="1" smtClean="0">
                  <a:solidFill>
                    <a:srgbClr val="110365"/>
                  </a:solidFill>
                  <a:latin typeface="Times New Roman" pitchFamily="18" charset="0"/>
                </a:rPr>
                <a:t>  </a:t>
              </a: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số cam trong rổ là:</a:t>
              </a: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 </a:t>
              </a:r>
            </a:p>
          </p:txBody>
        </p:sp>
        <p:grpSp>
          <p:nvGrpSpPr>
            <p:cNvPr id="14353" name="Group 49"/>
            <p:cNvGrpSpPr>
              <a:grpSpLocks/>
            </p:cNvGrpSpPr>
            <p:nvPr/>
          </p:nvGrpSpPr>
          <p:grpSpPr bwMode="auto">
            <a:xfrm>
              <a:off x="679" y="3114"/>
              <a:ext cx="240" cy="555"/>
              <a:chOff x="1930" y="2160"/>
              <a:chExt cx="240" cy="555"/>
            </a:xfrm>
          </p:grpSpPr>
          <p:sp>
            <p:nvSpPr>
              <p:cNvPr id="14354" name="Text Box 50"/>
              <p:cNvSpPr txBox="1">
                <a:spLocks noChangeArrowheads="1"/>
              </p:cNvSpPr>
              <p:nvPr/>
            </p:nvSpPr>
            <p:spPr bwMode="auto">
              <a:xfrm>
                <a:off x="1934" y="2160"/>
                <a:ext cx="18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4355" name="Text Box 51"/>
              <p:cNvSpPr txBox="1">
                <a:spLocks noChangeArrowheads="1"/>
              </p:cNvSpPr>
              <p:nvPr/>
            </p:nvSpPr>
            <p:spPr bwMode="auto">
              <a:xfrm>
                <a:off x="1930" y="2388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4356" name="Line 52"/>
              <p:cNvSpPr>
                <a:spLocks noChangeShapeType="1"/>
              </p:cNvSpPr>
              <p:nvPr/>
            </p:nvSpPr>
            <p:spPr bwMode="auto">
              <a:xfrm>
                <a:off x="1975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1356678" y="2133600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10365"/>
                </a:solidFill>
                <a:latin typeface="Times New Roman" pitchFamily="18" charset="0"/>
              </a:rPr>
              <a:t>12 : 3 = 4 (quả)</a:t>
            </a: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45110" name="AutoShape 54"/>
          <p:cNvSpPr>
            <a:spLocks/>
          </p:cNvSpPr>
          <p:nvPr/>
        </p:nvSpPr>
        <p:spPr bwMode="auto">
          <a:xfrm rot="5400000">
            <a:off x="5703900" y="522301"/>
            <a:ext cx="304800" cy="2612999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5165725" y="1243310"/>
            <a:ext cx="122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itchFamily="18" charset="0"/>
              </a:rPr>
              <a:t>? quả</a:t>
            </a:r>
          </a:p>
        </p:txBody>
      </p:sp>
      <p:sp>
        <p:nvSpPr>
          <p:cNvPr id="45123" name="Text Box 67"/>
          <p:cNvSpPr txBox="1">
            <a:spLocks noChangeArrowheads="1"/>
          </p:cNvSpPr>
          <p:nvPr/>
        </p:nvSpPr>
        <p:spPr bwMode="auto">
          <a:xfrm>
            <a:off x="1688533" y="685800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990000"/>
                </a:solidFill>
                <a:latin typeface="Times New Roman" pitchFamily="18" charset="0"/>
              </a:rPr>
              <a:t>Nhận xét:</a:t>
            </a:r>
          </a:p>
        </p:txBody>
      </p:sp>
      <p:grpSp>
        <p:nvGrpSpPr>
          <p:cNvPr id="39" name="Group 57"/>
          <p:cNvGrpSpPr>
            <a:grpSpLocks/>
          </p:cNvGrpSpPr>
          <p:nvPr/>
        </p:nvGrpSpPr>
        <p:grpSpPr bwMode="auto">
          <a:xfrm>
            <a:off x="663600" y="2743200"/>
            <a:ext cx="3886200" cy="881063"/>
            <a:chOff x="460" y="3114"/>
            <a:chExt cx="2448" cy="555"/>
          </a:xfrm>
        </p:grpSpPr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460" y="3215"/>
              <a:ext cx="24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</a:t>
              </a: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    số cam trong rổ là:</a:t>
              </a: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 </a:t>
              </a:r>
            </a:p>
          </p:txBody>
        </p:sp>
        <p:grpSp>
          <p:nvGrpSpPr>
            <p:cNvPr id="41" name="Group 49"/>
            <p:cNvGrpSpPr>
              <a:grpSpLocks/>
            </p:cNvGrpSpPr>
            <p:nvPr/>
          </p:nvGrpSpPr>
          <p:grpSpPr bwMode="auto">
            <a:xfrm>
              <a:off x="528" y="3114"/>
              <a:ext cx="240" cy="555"/>
              <a:chOff x="1779" y="2160"/>
              <a:chExt cx="240" cy="555"/>
            </a:xfrm>
          </p:grpSpPr>
          <p:sp>
            <p:nvSpPr>
              <p:cNvPr id="42" name="Text Box 50"/>
              <p:cNvSpPr txBox="1">
                <a:spLocks noChangeArrowheads="1"/>
              </p:cNvSpPr>
              <p:nvPr/>
            </p:nvSpPr>
            <p:spPr bwMode="auto">
              <a:xfrm>
                <a:off x="1783" y="2160"/>
                <a:ext cx="18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smtClean="0">
                    <a:solidFill>
                      <a:srgbClr val="110365"/>
                    </a:solidFill>
                    <a:latin typeface="Times New Roman" pitchFamily="18" charset="0"/>
                  </a:rPr>
                  <a:t>2</a:t>
                </a:r>
                <a:endParaRPr lang="en-US" altLang="en-US" sz="2800" b="1">
                  <a:solidFill>
                    <a:srgbClr val="110365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Text Box 51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45" name="Line 52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344614" y="3657600"/>
            <a:ext cx="26670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110365"/>
                </a:solidFill>
                <a:latin typeface="Times New Roman" pitchFamily="18" charset="0"/>
              </a:rPr>
              <a:t>2 x 4  </a:t>
            </a:r>
            <a:r>
              <a:rPr lang="en-US" altLang="en-US" sz="2800" b="1">
                <a:solidFill>
                  <a:srgbClr val="110365"/>
                </a:solidFill>
                <a:latin typeface="Times New Roman" pitchFamily="18" charset="0"/>
              </a:rPr>
              <a:t>= 8</a:t>
            </a:r>
            <a:r>
              <a:rPr lang="en-US" altLang="en-US" sz="2800" b="1" smtClean="0">
                <a:solidFill>
                  <a:srgbClr val="110365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110365"/>
                </a:solidFill>
                <a:latin typeface="Times New Roman" pitchFamily="18" charset="0"/>
              </a:rPr>
              <a:t>(quả)</a:t>
            </a: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</a:rPr>
              <a:t>   </a:t>
            </a:r>
          </a:p>
        </p:txBody>
      </p:sp>
      <p:grpSp>
        <p:nvGrpSpPr>
          <p:cNvPr id="47" name="Group 91"/>
          <p:cNvGrpSpPr>
            <a:grpSpLocks/>
          </p:cNvGrpSpPr>
          <p:nvPr/>
        </p:nvGrpSpPr>
        <p:grpSpPr bwMode="auto">
          <a:xfrm>
            <a:off x="561488" y="4343400"/>
            <a:ext cx="7950200" cy="881063"/>
            <a:chOff x="357" y="2153"/>
            <a:chExt cx="4752" cy="555"/>
          </a:xfrm>
        </p:grpSpPr>
        <p:sp>
          <p:nvSpPr>
            <p:cNvPr id="48" name="Text Box 70"/>
            <p:cNvSpPr txBox="1">
              <a:spLocks noChangeArrowheads="1"/>
            </p:cNvSpPr>
            <p:nvPr/>
          </p:nvSpPr>
          <p:spPr bwMode="auto">
            <a:xfrm>
              <a:off x="357" y="2231"/>
              <a:ext cx="47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itchFamily="18" charset="0"/>
                </a:rPr>
                <a:t> </a:t>
              </a:r>
              <a:r>
                <a:rPr lang="en-US" altLang="en-US" sz="2800" b="1" smtClean="0">
                  <a:solidFill>
                    <a:srgbClr val="990000"/>
                  </a:solidFill>
                  <a:latin typeface="Times New Roman" pitchFamily="18" charset="0"/>
                </a:rPr>
                <a:t>b) </a:t>
              </a:r>
              <a:r>
                <a:rPr lang="en-US" altLang="en-US" sz="2800" b="1" smtClean="0">
                  <a:latin typeface="Times New Roman" pitchFamily="18" charset="0"/>
                </a:rPr>
                <a:t>Ta </a:t>
              </a:r>
              <a:r>
                <a:rPr lang="en-US" altLang="en-US" sz="2800" b="1">
                  <a:latin typeface="Times New Roman" pitchFamily="18" charset="0"/>
                </a:rPr>
                <a:t>có thể tìm      số cam trong rổ như sau:   </a:t>
              </a:r>
            </a:p>
          </p:txBody>
        </p:sp>
        <p:grpSp>
          <p:nvGrpSpPr>
            <p:cNvPr id="49" name="Group 71"/>
            <p:cNvGrpSpPr>
              <a:grpSpLocks/>
            </p:cNvGrpSpPr>
            <p:nvPr/>
          </p:nvGrpSpPr>
          <p:grpSpPr bwMode="auto">
            <a:xfrm>
              <a:off x="1918" y="2153"/>
              <a:ext cx="243" cy="555"/>
              <a:chOff x="1678" y="873"/>
              <a:chExt cx="243" cy="555"/>
            </a:xfrm>
          </p:grpSpPr>
          <p:sp>
            <p:nvSpPr>
              <p:cNvPr id="50" name="Text Box 72"/>
              <p:cNvSpPr txBox="1">
                <a:spLocks noChangeArrowheads="1"/>
              </p:cNvSpPr>
              <p:nvPr/>
            </p:nvSpPr>
            <p:spPr bwMode="auto">
              <a:xfrm>
                <a:off x="1678" y="873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1" name="Text Box 73"/>
              <p:cNvSpPr txBox="1">
                <a:spLocks noChangeArrowheads="1"/>
              </p:cNvSpPr>
              <p:nvPr/>
            </p:nvSpPr>
            <p:spPr bwMode="auto">
              <a:xfrm>
                <a:off x="1681" y="110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</a:rPr>
                  <a:t>3 </a:t>
                </a:r>
              </a:p>
            </p:txBody>
          </p:sp>
          <p:sp>
            <p:nvSpPr>
              <p:cNvPr id="52" name="Line 74"/>
              <p:cNvSpPr>
                <a:spLocks noChangeShapeType="1"/>
              </p:cNvSpPr>
              <p:nvPr/>
            </p:nvSpPr>
            <p:spPr bwMode="auto">
              <a:xfrm>
                <a:off x="1719" y="1164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821110" y="5181600"/>
            <a:ext cx="1416346" cy="974891"/>
            <a:chOff x="-580988" y="5403060"/>
            <a:chExt cx="1416346" cy="974891"/>
          </a:xfrm>
          <a:noFill/>
        </p:grpSpPr>
        <p:sp>
          <p:nvSpPr>
            <p:cNvPr id="54" name="Text Box 76"/>
            <p:cNvSpPr txBox="1">
              <a:spLocks noChangeArrowheads="1"/>
            </p:cNvSpPr>
            <p:nvPr/>
          </p:nvSpPr>
          <p:spPr bwMode="auto">
            <a:xfrm>
              <a:off x="-580988" y="5585589"/>
              <a:ext cx="1416346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itchFamily="18" charset="0"/>
                </a:rPr>
                <a:t>12 x       </a:t>
              </a:r>
              <a:r>
                <a:rPr kumimoji="0" lang="en-US" altLang="en-US" sz="2800" b="1" i="0" u="none" strike="noStrike" kern="0" cap="none" spc="0" normalizeH="0" noProof="0" smtClean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5" name="Group 85"/>
            <p:cNvGrpSpPr>
              <a:grpSpLocks/>
            </p:cNvGrpSpPr>
            <p:nvPr/>
          </p:nvGrpSpPr>
          <p:grpSpPr bwMode="auto">
            <a:xfrm>
              <a:off x="295625" y="5403060"/>
              <a:ext cx="410079" cy="974891"/>
              <a:chOff x="1703" y="3628"/>
              <a:chExt cx="240" cy="491"/>
            </a:xfrm>
            <a:grpFill/>
          </p:grpSpPr>
          <p:sp>
            <p:nvSpPr>
              <p:cNvPr id="57" name="Text Box 78"/>
              <p:cNvSpPr txBox="1">
                <a:spLocks noChangeArrowheads="1"/>
              </p:cNvSpPr>
              <p:nvPr/>
            </p:nvSpPr>
            <p:spPr bwMode="auto">
              <a:xfrm>
                <a:off x="1707" y="3628"/>
                <a:ext cx="192" cy="26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" name="Text Box 79"/>
              <p:cNvSpPr txBox="1">
                <a:spLocks noChangeArrowheads="1"/>
              </p:cNvSpPr>
              <p:nvPr/>
            </p:nvSpPr>
            <p:spPr bwMode="auto">
              <a:xfrm>
                <a:off x="1703" y="3855"/>
                <a:ext cx="240" cy="26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990000"/>
                    </a:solidFill>
                    <a:effectLst/>
                    <a:uLnTx/>
                    <a:uFillTx/>
                    <a:latin typeface="Times New Roman" pitchFamily="18" charset="0"/>
                  </a:rPr>
                  <a:t>3 </a:t>
                </a:r>
              </a:p>
            </p:txBody>
          </p:sp>
          <p:sp>
            <p:nvSpPr>
              <p:cNvPr id="59" name="Line 80"/>
              <p:cNvSpPr>
                <a:spLocks noChangeShapeType="1"/>
              </p:cNvSpPr>
              <p:nvPr/>
            </p:nvSpPr>
            <p:spPr bwMode="auto">
              <a:xfrm>
                <a:off x="1703" y="3881"/>
                <a:ext cx="144" cy="0"/>
              </a:xfrm>
              <a:prstGeom prst="line">
                <a:avLst/>
              </a:prstGeom>
              <a:grpFill/>
              <a:ln w="12700">
                <a:solidFill>
                  <a:srgbClr val="110365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3" name="Text Box 101"/>
          <p:cNvSpPr txBox="1">
            <a:spLocks noChangeArrowheads="1"/>
          </p:cNvSpPr>
          <p:nvPr/>
        </p:nvSpPr>
        <p:spPr bwMode="auto">
          <a:xfrm>
            <a:off x="5660520" y="5404508"/>
            <a:ext cx="165468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</a:rPr>
              <a:t> = </a:t>
            </a:r>
            <a:r>
              <a:rPr lang="en-US" altLang="en-US" sz="2800" b="1" smtClean="0">
                <a:solidFill>
                  <a:srgbClr val="990000"/>
                </a:solidFill>
                <a:latin typeface="Times New Roman" pitchFamily="18" charset="0"/>
              </a:rPr>
              <a:t>8</a:t>
            </a:r>
            <a:r>
              <a:rPr lang="en-US" altLang="en-US" sz="2400" b="1" smtClean="0">
                <a:latin typeface="Times New Roman" pitchFamily="18" charset="0"/>
              </a:rPr>
              <a:t> </a:t>
            </a:r>
            <a:r>
              <a:rPr lang="en-US" altLang="en-US" sz="2400" b="1">
                <a:latin typeface="Times New Roman" pitchFamily="18" charset="0"/>
              </a:rPr>
              <a:t>(quả)</a:t>
            </a:r>
            <a:r>
              <a:rPr lang="en-US" altLang="en-US" sz="2800" b="1">
                <a:latin typeface="Times New Roman" pitchFamily="18" charset="0"/>
              </a:rPr>
              <a:t>   </a:t>
            </a:r>
          </a:p>
        </p:txBody>
      </p:sp>
      <p:grpSp>
        <p:nvGrpSpPr>
          <p:cNvPr id="77" name="Group 54"/>
          <p:cNvGrpSpPr>
            <a:grpSpLocks/>
          </p:cNvGrpSpPr>
          <p:nvPr/>
        </p:nvGrpSpPr>
        <p:grpSpPr bwMode="auto">
          <a:xfrm>
            <a:off x="4564484" y="5244087"/>
            <a:ext cx="1111250" cy="881062"/>
            <a:chOff x="1103" y="2097"/>
            <a:chExt cx="700" cy="555"/>
          </a:xfrm>
          <a:noFill/>
        </p:grpSpPr>
        <p:sp>
          <p:nvSpPr>
            <p:cNvPr id="78" name="Text Box 55"/>
            <p:cNvSpPr txBox="1">
              <a:spLocks noChangeArrowheads="1"/>
            </p:cNvSpPr>
            <p:nvPr/>
          </p:nvSpPr>
          <p:spPr bwMode="auto">
            <a:xfrm>
              <a:off x="1103" y="2208"/>
              <a:ext cx="700" cy="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 smtClean="0">
                  <a:latin typeface="Times New Roman" pitchFamily="18" charset="0"/>
                </a:rPr>
                <a:t>=</a:t>
              </a:r>
              <a:endParaRPr lang="en-US" altLang="en-US" sz="2800" b="1">
                <a:latin typeface="Times New Roman" pitchFamily="18" charset="0"/>
              </a:endParaRPr>
            </a:p>
          </p:txBody>
        </p:sp>
        <p:grpSp>
          <p:nvGrpSpPr>
            <p:cNvPr id="79" name="Group 56"/>
            <p:cNvGrpSpPr>
              <a:grpSpLocks/>
            </p:cNvGrpSpPr>
            <p:nvPr/>
          </p:nvGrpSpPr>
          <p:grpSpPr bwMode="auto">
            <a:xfrm>
              <a:off x="1344" y="2097"/>
              <a:ext cx="429" cy="555"/>
              <a:chOff x="1776" y="2160"/>
              <a:chExt cx="429" cy="555"/>
            </a:xfrm>
            <a:grpFill/>
          </p:grpSpPr>
          <p:sp>
            <p:nvSpPr>
              <p:cNvPr id="80" name="Text Box 57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429" cy="3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smtClean="0">
                    <a:latin typeface="Times New Roman" pitchFamily="18" charset="0"/>
                  </a:rPr>
                  <a:t>24</a:t>
                </a:r>
                <a:endParaRPr lang="en-US" altLang="en-US" sz="2800" b="1">
                  <a:latin typeface="Times New Roman" pitchFamily="18" charset="0"/>
                </a:endParaRPr>
              </a:p>
            </p:txBody>
          </p:sp>
          <p:sp>
            <p:nvSpPr>
              <p:cNvPr id="81" name="Text Box 58"/>
              <p:cNvSpPr txBox="1">
                <a:spLocks noChangeArrowheads="1"/>
              </p:cNvSpPr>
              <p:nvPr/>
            </p:nvSpPr>
            <p:spPr bwMode="auto">
              <a:xfrm>
                <a:off x="1830" y="2388"/>
                <a:ext cx="240" cy="32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smtClean="0">
                    <a:latin typeface="Times New Roman" pitchFamily="18" charset="0"/>
                  </a:rPr>
                  <a:t>3</a:t>
                </a:r>
                <a:endParaRPr lang="en-US" altLang="en-US" sz="2800" b="1">
                  <a:latin typeface="Times New Roman" pitchFamily="18" charset="0"/>
                </a:endParaRPr>
              </a:p>
            </p:txBody>
          </p:sp>
          <p:sp>
            <p:nvSpPr>
              <p:cNvPr id="82" name="Line 59"/>
              <p:cNvSpPr>
                <a:spLocks noChangeShapeType="1"/>
              </p:cNvSpPr>
              <p:nvPr/>
            </p:nvSpPr>
            <p:spPr bwMode="auto">
              <a:xfrm flipV="1">
                <a:off x="1824" y="2448"/>
                <a:ext cx="24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006117" y="5210275"/>
                <a:ext cx="1602939" cy="844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en-US" sz="2600" b="1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600" b="1" kern="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m:t>x</m:t>
                          </m:r>
                          <m:r>
                            <a:rPr lang="en-US" altLang="en-US" sz="2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en-US" sz="2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6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600" b="1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17" y="5210275"/>
                <a:ext cx="1602939" cy="844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00139 -0.16204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810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3333 L 0.00295 -0.17269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696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3657 L -0.00695 -0.18518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74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291 L 0.00468 -0.1611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69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18 L 0.00104 -0.16111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5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47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5209 L 0.00122 -0.1673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76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3148 L 0.00139 -0.15925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38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28906 -0.0013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6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9" grpId="0" animBg="1"/>
      <p:bldP spid="45099" grpId="1" animBg="1"/>
      <p:bldP spid="45100" grpId="0" animBg="1"/>
      <p:bldP spid="45100" grpId="1" animBg="1"/>
      <p:bldP spid="45101" grpId="0" animBg="1"/>
      <p:bldP spid="45101" grpId="1" animBg="1"/>
      <p:bldP spid="45103" grpId="0"/>
      <p:bldP spid="45103" grpId="1"/>
      <p:bldP spid="45109" grpId="0"/>
      <p:bldP spid="45110" grpId="0" animBg="1"/>
      <p:bldP spid="45110" grpId="1" animBg="1"/>
      <p:bldP spid="45111" grpId="0"/>
      <p:bldP spid="45111" grpId="1"/>
      <p:bldP spid="45123" grpId="0"/>
      <p:bldP spid="46" grpId="0" animBg="1"/>
      <p:bldP spid="63" grpId="0" uiExpand="1" build="allAtOnce"/>
      <p:bldP spid="84" grpId="0"/>
      <p:bldP spid="8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308048" y="1128712"/>
            <a:ext cx="3886200" cy="881063"/>
            <a:chOff x="460" y="3114"/>
            <a:chExt cx="2448" cy="555"/>
          </a:xfrm>
        </p:grpSpPr>
        <p:sp>
          <p:nvSpPr>
            <p:cNvPr id="4" name="Text Box 48"/>
            <p:cNvSpPr txBox="1">
              <a:spLocks noChangeArrowheads="1"/>
            </p:cNvSpPr>
            <p:nvPr/>
          </p:nvSpPr>
          <p:spPr bwMode="auto">
            <a:xfrm>
              <a:off x="460" y="3215"/>
              <a:ext cx="24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</a:t>
              </a: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    số cam trong rổ là:</a:t>
              </a: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 </a:t>
              </a:r>
            </a:p>
          </p:txBody>
        </p: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528" y="3114"/>
              <a:ext cx="240" cy="555"/>
              <a:chOff x="1779" y="2160"/>
              <a:chExt cx="240" cy="555"/>
            </a:xfrm>
          </p:grpSpPr>
          <p:sp>
            <p:nvSpPr>
              <p:cNvPr id="6" name="Text Box 50"/>
              <p:cNvSpPr txBox="1">
                <a:spLocks noChangeArrowheads="1"/>
              </p:cNvSpPr>
              <p:nvPr/>
            </p:nvSpPr>
            <p:spPr bwMode="auto">
              <a:xfrm>
                <a:off x="1783" y="2160"/>
                <a:ext cx="18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smtClean="0">
                    <a:solidFill>
                      <a:srgbClr val="110365"/>
                    </a:solidFill>
                    <a:latin typeface="Times New Roman" pitchFamily="18" charset="0"/>
                  </a:rPr>
                  <a:t>2</a:t>
                </a:r>
                <a:endParaRPr lang="en-US" altLang="en-US" sz="2800" b="1">
                  <a:solidFill>
                    <a:srgbClr val="110365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Text Box 51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8" name="Line 52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3529958" y="609600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 smtClean="0">
                <a:solidFill>
                  <a:srgbClr val="990000"/>
                </a:solidFill>
                <a:latin typeface="Times New Roman" pitchFamily="18" charset="0"/>
              </a:rPr>
              <a:t>Bài giải:</a:t>
            </a:r>
            <a:endParaRPr lang="en-US" altLang="en-US" sz="2800" b="1" u="sng">
              <a:solidFill>
                <a:srgbClr val="990000"/>
              </a:solidFill>
              <a:latin typeface="Times New Roman" pitchFamily="18" charset="0"/>
            </a:endParaRPr>
          </a:p>
        </p:txBody>
      </p: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3244183" y="2009775"/>
            <a:ext cx="2187575" cy="885825"/>
            <a:chOff x="700" y="3768"/>
            <a:chExt cx="1378" cy="558"/>
          </a:xfrm>
        </p:grpSpPr>
        <p:sp>
          <p:nvSpPr>
            <p:cNvPr id="11" name="Text Box 101"/>
            <p:cNvSpPr txBox="1">
              <a:spLocks noChangeArrowheads="1"/>
            </p:cNvSpPr>
            <p:nvPr/>
          </p:nvSpPr>
          <p:spPr bwMode="auto">
            <a:xfrm>
              <a:off x="700" y="3839"/>
              <a:ext cx="137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12           </a:t>
              </a:r>
              <a:r>
                <a:rPr lang="en-US" altLang="en-US" sz="2800" b="1" smtClean="0">
                  <a:solidFill>
                    <a:srgbClr val="110365"/>
                  </a:solidFill>
                  <a:latin typeface="Times New Roman" pitchFamily="18" charset="0"/>
                </a:rPr>
                <a:t>=</a:t>
              </a:r>
              <a:endParaRPr lang="en-US" altLang="en-US" sz="2800" b="1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02"/>
            <p:cNvGrpSpPr>
              <a:grpSpLocks/>
            </p:cNvGrpSpPr>
            <p:nvPr/>
          </p:nvGrpSpPr>
          <p:grpSpPr bwMode="auto">
            <a:xfrm>
              <a:off x="1312" y="3768"/>
              <a:ext cx="243" cy="558"/>
              <a:chOff x="1312" y="3768"/>
              <a:chExt cx="243" cy="558"/>
            </a:xfrm>
          </p:grpSpPr>
          <p:sp>
            <p:nvSpPr>
              <p:cNvPr id="14" name="Text Box 103"/>
              <p:cNvSpPr txBox="1">
                <a:spLocks noChangeArrowheads="1"/>
              </p:cNvSpPr>
              <p:nvPr/>
            </p:nvSpPr>
            <p:spPr bwMode="auto">
              <a:xfrm>
                <a:off x="1312" y="3768"/>
                <a:ext cx="19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5" name="Text Box 104"/>
              <p:cNvSpPr txBox="1">
                <a:spLocks noChangeArrowheads="1"/>
              </p:cNvSpPr>
              <p:nvPr/>
            </p:nvSpPr>
            <p:spPr bwMode="auto">
              <a:xfrm>
                <a:off x="1315" y="3996"/>
                <a:ext cx="24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10365"/>
                    </a:solidFill>
                    <a:latin typeface="Times New Roman" pitchFamily="18" charset="0"/>
                  </a:rPr>
                  <a:t>3 </a:t>
                </a:r>
              </a:p>
            </p:txBody>
          </p:sp>
          <p:sp>
            <p:nvSpPr>
              <p:cNvPr id="16" name="Line 105"/>
              <p:cNvSpPr>
                <a:spLocks noChangeShapeType="1"/>
              </p:cNvSpPr>
              <p:nvPr/>
            </p:nvSpPr>
            <p:spPr bwMode="auto">
              <a:xfrm>
                <a:off x="1363" y="4059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11036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13" name="Text Box 106"/>
            <p:cNvSpPr txBox="1">
              <a:spLocks noChangeArrowheads="1"/>
            </p:cNvSpPr>
            <p:nvPr/>
          </p:nvSpPr>
          <p:spPr bwMode="auto">
            <a:xfrm>
              <a:off x="1056" y="3841"/>
              <a:ext cx="2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2800" b="1">
                  <a:solidFill>
                    <a:srgbClr val="110365"/>
                  </a:solidFill>
                  <a:latin typeface="VNtimes New Roman" pitchFamily="34" charset="0"/>
                  <a:sym typeface="Symbol" pitchFamily="18" charset="2"/>
                </a:rPr>
                <a:t></a:t>
              </a:r>
              <a:r>
                <a:rPr lang="en-US" altLang="en-US" sz="2800" b="1">
                  <a:solidFill>
                    <a:srgbClr val="990033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2800" b="1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altLang="en-US" sz="2800" b="1">
                  <a:latin typeface="VNtimes New Roman" pitchFamily="34" charset="0"/>
                  <a:sym typeface="Symbol" pitchFamily="18" charset="2"/>
                </a:rPr>
                <a:t>    </a:t>
              </a:r>
            </a:p>
            <a:p>
              <a:pPr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987238" y="209485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110365"/>
                </a:solidFill>
                <a:latin typeface="Times New Roman" pitchFamily="18" charset="0"/>
              </a:rPr>
              <a:t>8</a:t>
            </a:r>
            <a:endParaRPr lang="en-US" sz="2800"/>
          </a:p>
        </p:txBody>
      </p:sp>
      <p:sp>
        <p:nvSpPr>
          <p:cNvPr id="18" name="Rectangle 17"/>
          <p:cNvSpPr/>
          <p:nvPr/>
        </p:nvSpPr>
        <p:spPr>
          <a:xfrm>
            <a:off x="5431758" y="2069123"/>
            <a:ext cx="1659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(quả cam)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1148" y="2895600"/>
            <a:ext cx="2947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Đáp số: 8 quả cam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776840" y="5095562"/>
            <a:ext cx="7391400" cy="914400"/>
            <a:chOff x="256" y="1536"/>
            <a:chExt cx="5184" cy="576"/>
          </a:xfrm>
        </p:grpSpPr>
        <p:sp>
          <p:nvSpPr>
            <p:cNvPr id="21" name="AutoShape 83"/>
            <p:cNvSpPr>
              <a:spLocks noChangeArrowheads="1"/>
            </p:cNvSpPr>
            <p:nvPr/>
          </p:nvSpPr>
          <p:spPr bwMode="gray">
            <a:xfrm>
              <a:off x="256" y="1550"/>
              <a:ext cx="5184" cy="507"/>
            </a:xfrm>
            <a:prstGeom prst="roundRect">
              <a:avLst>
                <a:gd name="adj" fmla="val 10889"/>
              </a:avLst>
            </a:prstGeom>
            <a:solidFill>
              <a:srgbClr val="FFFFFF"/>
            </a:solidFill>
            <a:ln w="38100">
              <a:solidFill>
                <a:srgbClr val="1A0597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800" b="1" u="sng" dirty="0">
                <a:solidFill>
                  <a:srgbClr val="CC3300"/>
                </a:solidFill>
                <a:latin typeface="Times New Roman" pitchFamily="18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Muốn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tìm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    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của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số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12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ta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lấy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số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12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nhân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với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    . </a:t>
              </a:r>
            </a:p>
            <a:p>
              <a:pPr algn="ctr" eaLnBrk="1" hangingPunct="1">
                <a:defRPr/>
              </a:pP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+mn-cs"/>
                </a:rPr>
                <a:t>      </a:t>
              </a:r>
            </a:p>
          </p:txBody>
        </p:sp>
        <p:grpSp>
          <p:nvGrpSpPr>
            <p:cNvPr id="22" name="Group 84"/>
            <p:cNvGrpSpPr>
              <a:grpSpLocks/>
            </p:cNvGrpSpPr>
            <p:nvPr/>
          </p:nvGrpSpPr>
          <p:grpSpPr bwMode="auto">
            <a:xfrm>
              <a:off x="5006" y="1557"/>
              <a:ext cx="243" cy="555"/>
              <a:chOff x="1934" y="1941"/>
              <a:chExt cx="243" cy="555"/>
            </a:xfrm>
          </p:grpSpPr>
          <p:sp>
            <p:nvSpPr>
              <p:cNvPr id="27" name="Text Box 85"/>
              <p:cNvSpPr txBox="1">
                <a:spLocks noChangeArrowheads="1"/>
              </p:cNvSpPr>
              <p:nvPr/>
            </p:nvSpPr>
            <p:spPr bwMode="auto">
              <a:xfrm>
                <a:off x="1934" y="1941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8" name="Text Box 86"/>
              <p:cNvSpPr txBox="1">
                <a:spLocks noChangeArrowheads="1"/>
              </p:cNvSpPr>
              <p:nvPr/>
            </p:nvSpPr>
            <p:spPr bwMode="auto">
              <a:xfrm>
                <a:off x="1937" y="2169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9" name="Line 87"/>
              <p:cNvSpPr>
                <a:spLocks noChangeShapeType="1"/>
              </p:cNvSpPr>
              <p:nvPr/>
            </p:nvSpPr>
            <p:spPr bwMode="auto">
              <a:xfrm>
                <a:off x="1970" y="2229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88"/>
            <p:cNvGrpSpPr>
              <a:grpSpLocks/>
            </p:cNvGrpSpPr>
            <p:nvPr/>
          </p:nvGrpSpPr>
          <p:grpSpPr bwMode="auto">
            <a:xfrm>
              <a:off x="1417" y="1536"/>
              <a:ext cx="243" cy="555"/>
              <a:chOff x="1669" y="1920"/>
              <a:chExt cx="243" cy="555"/>
            </a:xfrm>
          </p:grpSpPr>
          <p:sp>
            <p:nvSpPr>
              <p:cNvPr id="24" name="Text Box 89"/>
              <p:cNvSpPr txBox="1">
                <a:spLocks noChangeArrowheads="1"/>
              </p:cNvSpPr>
              <p:nvPr/>
            </p:nvSpPr>
            <p:spPr bwMode="auto">
              <a:xfrm>
                <a:off x="1669" y="1920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5" name="Text Box 90"/>
              <p:cNvSpPr txBox="1">
                <a:spLocks noChangeArrowheads="1"/>
              </p:cNvSpPr>
              <p:nvPr/>
            </p:nvSpPr>
            <p:spPr bwMode="auto">
              <a:xfrm>
                <a:off x="1672" y="2148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6" name="Line 91"/>
              <p:cNvSpPr>
                <a:spLocks noChangeShapeType="1"/>
              </p:cNvSpPr>
              <p:nvPr/>
            </p:nvSpPr>
            <p:spPr bwMode="auto">
              <a:xfrm>
                <a:off x="1717" y="220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AutoShape 83"/>
          <p:cNvSpPr>
            <a:spLocks noChangeArrowheads="1"/>
          </p:cNvSpPr>
          <p:nvPr/>
        </p:nvSpPr>
        <p:spPr bwMode="gray">
          <a:xfrm>
            <a:off x="829596" y="3571876"/>
            <a:ext cx="7391400" cy="804862"/>
          </a:xfrm>
          <a:prstGeom prst="roundRect">
            <a:avLst>
              <a:gd name="adj" fmla="val 10889"/>
            </a:avLst>
          </a:prstGeom>
          <a:solidFill>
            <a:srgbClr val="FFFFFF"/>
          </a:soli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</a:rPr>
              <a:t>Để tìm    của  số 12 ta đã làm như thế nào?     </a:t>
            </a:r>
          </a:p>
        </p:txBody>
      </p:sp>
      <p:grpSp>
        <p:nvGrpSpPr>
          <p:cNvPr id="31" name="Group 88"/>
          <p:cNvGrpSpPr>
            <a:grpSpLocks/>
          </p:cNvGrpSpPr>
          <p:nvPr/>
        </p:nvGrpSpPr>
        <p:grpSpPr bwMode="auto">
          <a:xfrm>
            <a:off x="2055757" y="3533775"/>
            <a:ext cx="385763" cy="881063"/>
            <a:chOff x="1824" y="2160"/>
            <a:chExt cx="243" cy="555"/>
          </a:xfrm>
        </p:grpSpPr>
        <p:sp>
          <p:nvSpPr>
            <p:cNvPr id="32" name="Text Box 89"/>
            <p:cNvSpPr txBox="1">
              <a:spLocks noChangeArrowheads="1"/>
            </p:cNvSpPr>
            <p:nvPr/>
          </p:nvSpPr>
          <p:spPr bwMode="auto">
            <a:xfrm>
              <a:off x="1824" y="2160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3" name="Text Box 90"/>
            <p:cNvSpPr txBox="1">
              <a:spLocks noChangeArrowheads="1"/>
            </p:cNvSpPr>
            <p:nvPr/>
          </p:nvSpPr>
          <p:spPr bwMode="auto">
            <a:xfrm>
              <a:off x="1827" y="2388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" name="Line 91"/>
            <p:cNvSpPr>
              <a:spLocks noChangeShapeType="1"/>
            </p:cNvSpPr>
            <p:nvPr/>
          </p:nvSpPr>
          <p:spPr bwMode="auto">
            <a:xfrm>
              <a:off x="1872" y="2448"/>
              <a:ext cx="144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9"/>
          <p:cNvSpPr>
            <a:spLocks noChangeArrowheads="1"/>
          </p:cNvSpPr>
          <p:nvPr/>
        </p:nvSpPr>
        <p:spPr bwMode="auto">
          <a:xfrm>
            <a:off x="304800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endParaRPr lang="vi-VN" alt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2667000" y="881856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Tìm :       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676400" y="1657350"/>
            <a:ext cx="2133600" cy="860425"/>
            <a:chOff x="1008" y="2097"/>
            <a:chExt cx="1344" cy="542"/>
          </a:xfrm>
        </p:grpSpPr>
        <p:sp>
          <p:nvSpPr>
            <p:cNvPr id="17440" name="Text Box 35"/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itchFamily="18" charset="0"/>
                </a:rPr>
                <a:t>a)       của 15</a:t>
              </a:r>
            </a:p>
          </p:txBody>
        </p:sp>
        <p:grpSp>
          <p:nvGrpSpPr>
            <p:cNvPr id="17441" name="Group 37"/>
            <p:cNvGrpSpPr>
              <a:grpSpLocks/>
            </p:cNvGrpSpPr>
            <p:nvPr/>
          </p:nvGrpSpPr>
          <p:grpSpPr bwMode="auto">
            <a:xfrm>
              <a:off x="1344" y="2097"/>
              <a:ext cx="242" cy="542"/>
              <a:chOff x="1776" y="2160"/>
              <a:chExt cx="242" cy="542"/>
            </a:xfrm>
          </p:grpSpPr>
          <p:sp>
            <p:nvSpPr>
              <p:cNvPr id="17442" name="Text Box 38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7443" name="Text Box 39"/>
              <p:cNvSpPr txBox="1">
                <a:spLocks noChangeArrowheads="1"/>
              </p:cNvSpPr>
              <p:nvPr/>
            </p:nvSpPr>
            <p:spPr bwMode="auto">
              <a:xfrm>
                <a:off x="1778" y="2375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7444" name="Line 40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114800" y="1676400"/>
            <a:ext cx="2590800" cy="881063"/>
            <a:chOff x="2496" y="2112"/>
            <a:chExt cx="1632" cy="555"/>
          </a:xfrm>
        </p:grpSpPr>
        <p:sp>
          <p:nvSpPr>
            <p:cNvPr id="17434" name="Text Box 36"/>
            <p:cNvSpPr txBox="1">
              <a:spLocks noChangeArrowheads="1"/>
            </p:cNvSpPr>
            <p:nvPr/>
          </p:nvSpPr>
          <p:spPr bwMode="auto">
            <a:xfrm>
              <a:off x="2496" y="2208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15           =</a:t>
              </a:r>
            </a:p>
          </p:txBody>
        </p:sp>
        <p:grpSp>
          <p:nvGrpSpPr>
            <p:cNvPr id="17435" name="Group 41"/>
            <p:cNvGrpSpPr>
              <a:grpSpLocks/>
            </p:cNvGrpSpPr>
            <p:nvPr/>
          </p:nvGrpSpPr>
          <p:grpSpPr bwMode="auto">
            <a:xfrm>
              <a:off x="3072" y="2112"/>
              <a:ext cx="243" cy="555"/>
              <a:chOff x="1776" y="2160"/>
              <a:chExt cx="243" cy="555"/>
            </a:xfrm>
          </p:grpSpPr>
          <p:sp>
            <p:nvSpPr>
              <p:cNvPr id="17437" name="Text Box 42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7438" name="Text Box 43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7439" name="Line 44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6" name="Text Box 50"/>
            <p:cNvSpPr txBox="1">
              <a:spLocks noChangeArrowheads="1"/>
            </p:cNvSpPr>
            <p:nvPr/>
          </p:nvSpPr>
          <p:spPr bwMode="auto">
            <a:xfrm>
              <a:off x="2826" y="2181"/>
              <a:ext cx="2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3200" b="1">
                  <a:solidFill>
                    <a:srgbClr val="990033"/>
                  </a:solidFill>
                  <a:latin typeface="VNtimes New Roman" pitchFamily="34" charset="0"/>
                  <a:sym typeface="Symbol" pitchFamily="18" charset="2"/>
                </a:rPr>
                <a:t> 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altLang="en-US" sz="3200" b="1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itchFamily="18" charset="2"/>
                </a:rPr>
                <a:t>   </a:t>
              </a:r>
            </a:p>
            <a:p>
              <a:pPr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</p:grp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3733800" y="1828801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</a:rPr>
              <a:t>=</a:t>
            </a: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596537" y="2909888"/>
            <a:ext cx="2133600" cy="881062"/>
            <a:chOff x="1008" y="2097"/>
            <a:chExt cx="1344" cy="555"/>
          </a:xfrm>
        </p:grpSpPr>
        <p:sp>
          <p:nvSpPr>
            <p:cNvPr id="17429" name="Text Box 55"/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itchFamily="18" charset="0"/>
                </a:rPr>
                <a:t>b)       của 40</a:t>
              </a:r>
            </a:p>
          </p:txBody>
        </p:sp>
        <p:grpSp>
          <p:nvGrpSpPr>
            <p:cNvPr id="17430" name="Group 56"/>
            <p:cNvGrpSpPr>
              <a:grpSpLocks/>
            </p:cNvGrpSpPr>
            <p:nvPr/>
          </p:nvGrpSpPr>
          <p:grpSpPr bwMode="auto">
            <a:xfrm>
              <a:off x="1344" y="2097"/>
              <a:ext cx="243" cy="555"/>
              <a:chOff x="1776" y="2160"/>
              <a:chExt cx="243" cy="555"/>
            </a:xfrm>
          </p:grpSpPr>
          <p:sp>
            <p:nvSpPr>
              <p:cNvPr id="17431" name="Text Box 57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7432" name="Text Box 58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17433" name="Line 59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188" name="Text Box 60"/>
          <p:cNvSpPr txBox="1">
            <a:spLocks noChangeArrowheads="1"/>
          </p:cNvSpPr>
          <p:nvPr/>
        </p:nvSpPr>
        <p:spPr bwMode="auto">
          <a:xfrm>
            <a:off x="3653937" y="30622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</a:rPr>
              <a:t>=</a:t>
            </a:r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4111137" y="2909888"/>
            <a:ext cx="2590800" cy="881062"/>
            <a:chOff x="2496" y="2112"/>
            <a:chExt cx="1632" cy="555"/>
          </a:xfrm>
        </p:grpSpPr>
        <p:sp>
          <p:nvSpPr>
            <p:cNvPr id="17423" name="Text Box 62"/>
            <p:cNvSpPr txBox="1">
              <a:spLocks noChangeArrowheads="1"/>
            </p:cNvSpPr>
            <p:nvPr/>
          </p:nvSpPr>
          <p:spPr bwMode="auto">
            <a:xfrm>
              <a:off x="2496" y="2208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40           =  </a:t>
              </a:r>
            </a:p>
          </p:txBody>
        </p:sp>
        <p:grpSp>
          <p:nvGrpSpPr>
            <p:cNvPr id="17424" name="Group 63"/>
            <p:cNvGrpSpPr>
              <a:grpSpLocks/>
            </p:cNvGrpSpPr>
            <p:nvPr/>
          </p:nvGrpSpPr>
          <p:grpSpPr bwMode="auto">
            <a:xfrm>
              <a:off x="3072" y="2112"/>
              <a:ext cx="243" cy="555"/>
              <a:chOff x="1776" y="2160"/>
              <a:chExt cx="243" cy="555"/>
            </a:xfrm>
          </p:grpSpPr>
          <p:sp>
            <p:nvSpPr>
              <p:cNvPr id="17426" name="Text Box 64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7427" name="Text Box 65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17428" name="Line 66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5" name="Text Box 67"/>
            <p:cNvSpPr txBox="1">
              <a:spLocks noChangeArrowheads="1"/>
            </p:cNvSpPr>
            <p:nvPr/>
          </p:nvSpPr>
          <p:spPr bwMode="auto">
            <a:xfrm>
              <a:off x="2826" y="2181"/>
              <a:ext cx="2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3200" b="1">
                  <a:solidFill>
                    <a:srgbClr val="990033"/>
                  </a:solidFill>
                  <a:latin typeface="VNtimes New Roman" pitchFamily="34" charset="0"/>
                  <a:sym typeface="Symbol" pitchFamily="18" charset="2"/>
                </a:rPr>
                <a:t> 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altLang="en-US" sz="3200" b="1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itchFamily="18" charset="2"/>
                </a:rPr>
                <a:t>   </a:t>
              </a:r>
            </a:p>
            <a:p>
              <a:pPr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</p:grpSp>
      <p:sp>
        <p:nvSpPr>
          <p:cNvPr id="48196" name="Oval 68"/>
          <p:cNvSpPr>
            <a:spLocks noChangeArrowheads="1"/>
          </p:cNvSpPr>
          <p:nvPr/>
        </p:nvSpPr>
        <p:spPr bwMode="auto">
          <a:xfrm>
            <a:off x="228600" y="4038600"/>
            <a:ext cx="8610600" cy="1981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A059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</a:rPr>
              <a:t>Muốn tìm phân số của một số ta lấy số đó </a:t>
            </a:r>
          </a:p>
          <a:p>
            <a:pPr algn="ctr" eaLnBrk="1" hangingPunct="1"/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</a:rPr>
              <a:t> nhân với phân số cần tìm.</a:t>
            </a:r>
          </a:p>
        </p:txBody>
      </p: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1295400" y="853281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</a:rPr>
              <a:t>Ví dụ: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867400" y="1804988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</a:rPr>
              <a:t>9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5849450" y="302895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</a:rPr>
              <a:t>15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2" grpId="0"/>
      <p:bldP spid="48179" grpId="0"/>
      <p:bldP spid="48188" grpId="0"/>
      <p:bldP spid="48196" grpId="0" animBg="1"/>
      <p:bldP spid="48197" grpId="0"/>
      <p:bldP spid="7218" grpId="0"/>
      <p:bldP spid="72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</TotalTime>
  <Words>761</Words>
  <Application>Microsoft Office PowerPoint</Application>
  <PresentationFormat>On-screen Show (4:3)</PresentationFormat>
  <Paragraphs>197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Admin</cp:lastModifiedBy>
  <cp:revision>176</cp:revision>
  <dcterms:created xsi:type="dcterms:W3CDTF">2008-12-07T16:10:08Z</dcterms:created>
  <dcterms:modified xsi:type="dcterms:W3CDTF">2022-03-10T01:34:29Z</dcterms:modified>
</cp:coreProperties>
</file>